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</p:sldMasterIdLst>
  <p:sldIdLst>
    <p:sldId id="256" r:id="rId6"/>
    <p:sldId id="2008" r:id="rId7"/>
    <p:sldId id="2013" r:id="rId8"/>
    <p:sldId id="2012" r:id="rId9"/>
    <p:sldId id="2014" r:id="rId10"/>
    <p:sldId id="2003" r:id="rId11"/>
    <p:sldId id="2007" r:id="rId12"/>
    <p:sldId id="2004" r:id="rId13"/>
    <p:sldId id="1941" r:id="rId14"/>
    <p:sldId id="20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4"/>
    <a:srgbClr val="0065B5"/>
    <a:srgbClr val="328CD0"/>
    <a:srgbClr val="318CD0"/>
    <a:srgbClr val="2F8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DF0EF-A3A9-5605-8BBE-B5A833B7EB1A}" v="2726" dt="2025-02-11T12:27:07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95-FA47-897F-79BD1CFA97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95-FA47-897F-79BD1CFA97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95-FA47-897F-79BD1CFA9792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95-FA47-897F-79BD1CFA979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64D-8A85-C3EDB98DA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50935362578061"/>
          <c:y val="0.24767134921070247"/>
          <c:w val="0.1901263523588369"/>
          <c:h val="0.38463064554377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E-C241-8D5D-7EED90D01F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E-C241-8D5D-7EED90D01F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2E-C241-8D5D-7EED90D01FF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2E-C241-8D5D-7EED90D01FF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64D-8A85-C3EDB98DA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50935362578061"/>
          <c:y val="0.24767134921070247"/>
          <c:w val="0.19014709210557915"/>
          <c:h val="0.38476709125844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95-FA47-897F-79BD1CFA97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95-FA47-897F-79BD1CFA97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95-FA47-897F-79BD1CFA9792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95-FA47-897F-79BD1CFA979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64D-8A85-C3EDB98DA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50935362578061"/>
          <c:y val="0.24767134921070247"/>
          <c:w val="0.1901263523588369"/>
          <c:h val="0.38463064554377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E-C241-8D5D-7EED90D01F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E-C241-8D5D-7EED90D01F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2E-C241-8D5D-7EED90D01FF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2E-C241-8D5D-7EED90D01FF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64D-8A85-C3EDB98DA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50935362578061"/>
          <c:y val="0.24767134921070247"/>
          <c:w val="0.19014709210557915"/>
          <c:h val="0.38476709125844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95-FA47-897F-79BD1CFA97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95-FA47-897F-79BD1CFA97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95-FA47-897F-79BD1CFA9792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95-FA47-897F-79BD1CFA979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64D-8A85-C3EDB98DA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50935362578061"/>
          <c:y val="0.24767134921070247"/>
          <c:w val="0.1901263523588369"/>
          <c:h val="0.38463064554377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E-C241-8D5D-7EED90D01F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E-C241-8D5D-7EED90D01F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2E-C241-8D5D-7EED90D01FF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2E-C241-8D5D-7EED90D01FF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64D-8A85-C3EDB98DA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50935362578061"/>
          <c:y val="0.24767134921070247"/>
          <c:w val="0.19014709210557915"/>
          <c:h val="0.38476709125844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insurance.archgroup.com/business/international/uk/" TargetMode="Externa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nsurance.archgroup.com/business/international/uk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insurance.archgroup.com/business/international/uk/" TargetMode="External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insurance.archgroup.com/business/international/uk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F07C95-3DD6-D84C-8D0A-9EA0213CEBF2}"/>
              </a:ext>
            </a:extLst>
          </p:cNvPr>
          <p:cNvGrpSpPr/>
          <p:nvPr userDrawn="1"/>
        </p:nvGrpSpPr>
        <p:grpSpPr>
          <a:xfrm>
            <a:off x="443674" y="0"/>
            <a:ext cx="11748326" cy="6858000"/>
            <a:chOff x="443674" y="0"/>
            <a:chExt cx="11748326" cy="6858000"/>
          </a:xfrm>
        </p:grpSpPr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5C1F90D1-4B07-4B42-90D8-534676741A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674" y="574675"/>
              <a:ext cx="3209934" cy="53498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3BDDD2-E324-5D4F-8C51-5AFDD8AA8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87514" y="0"/>
              <a:ext cx="5004486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2B9F81-D489-6E47-B5C5-F0C14C75F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367" y="2905246"/>
            <a:ext cx="6953734" cy="492443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Slide. 32 pt. Calibri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234E1-440A-2D45-AC59-215339D84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900" y="3525838"/>
            <a:ext cx="6934200" cy="369332"/>
          </a:xfrm>
        </p:spPr>
        <p:txBody>
          <a:bodyPr/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</a:t>
            </a:r>
            <a:endParaRPr lang="en-US"/>
          </a:p>
        </p:txBody>
      </p:sp>
      <p:pic>
        <p:nvPicPr>
          <p:cNvPr id="13" name="Picture 1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3F5ED1CA-8144-3243-9A54-027421561B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07543"/>
            <a:ext cx="1653978" cy="10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x1 column)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20FD48-F3F0-5642-9232-803D542262D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F43812-8C59-0D4E-85FC-3BA7F7830DEE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pic>
          <p:nvPicPr>
            <p:cNvPr id="13" name="Picture 12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83647D78-20F8-A84A-BC25-1C0478044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320" y="5038726"/>
              <a:ext cx="3402279" cy="18192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8AAEE8A-DD2C-2D4B-B7C1-2C13F165D2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809" y="246855"/>
            <a:ext cx="1833571" cy="3055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3C195B-05C1-D04A-BF6F-1E5B1338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5" y="1083332"/>
            <a:ext cx="10068959" cy="1831271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A37BDEF4-12EC-6F4F-977D-4F404E630C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D1CBE7-F4DE-684C-92C7-B429CABA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5986F-C69E-3241-AC50-A21C1524292B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383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x2 columns)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9A0FDA-E270-C64A-B0A2-FFAC2991494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pic>
          <p:nvPicPr>
            <p:cNvPr id="13" name="Picture 12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48DBA289-28E0-334D-BBA2-8D1608096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320" y="5038726"/>
              <a:ext cx="3402279" cy="18192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756E8E-0E7B-F246-8654-E705F3A6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7" y="1083332"/>
            <a:ext cx="4611790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9701FB6-3ACC-3F43-A6D3-D8BBFDF7CD6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02210" y="1083332"/>
            <a:ext cx="4611790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2D5BDC79-8EDD-8149-A699-F94B5590D0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CB2BB80-D271-F341-940E-D061794C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32A0FF-7B09-6943-A847-E03499BEE06C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30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x3 columns)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DEB5B7C-6433-814F-B1B5-5539C6EF71D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pic>
          <p:nvPicPr>
            <p:cNvPr id="8" name="Picture 7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4C4AA5D0-C589-F04D-9014-C5298F470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320" y="5038726"/>
              <a:ext cx="3402279" cy="18192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C532822-59DB-AF4A-A496-F46F0D8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7" y="1083332"/>
            <a:ext cx="3133699" cy="2169825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B78FACE-2ACD-5342-A963-B6935CD676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0475" y="1083332"/>
            <a:ext cx="3133699" cy="2169825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D97A1B-E3FE-1949-915D-8A85ED93937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846600" y="1083332"/>
            <a:ext cx="3133699" cy="2169825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98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x2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9A0FDA-E270-C64A-B0A2-FFAC2991494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pic>
          <p:nvPicPr>
            <p:cNvPr id="13" name="Picture 12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48DBA289-28E0-334D-BBA2-8D1608096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320" y="5038726"/>
              <a:ext cx="3402279" cy="18192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756E8E-0E7B-F246-8654-E705F3A6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7" y="1083332"/>
            <a:ext cx="4659086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9701FB6-3ACC-3F43-A6D3-D8BBFDF7CD6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1460" y="1083332"/>
            <a:ext cx="4659086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2D5BDC79-8EDD-8149-A699-F94B5590D0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CB2BB80-D271-F341-940E-D061794C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32A0FF-7B09-6943-A847-E03499BEE06C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96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img right)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599A4A1-5A7B-BD4B-8741-6C8A55F65E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23511" y="0"/>
            <a:ext cx="8068490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Picture 1272 x 1080 pixels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42C6D7-2204-B546-87E4-D373AE01C73F}"/>
              </a:ext>
            </a:extLst>
          </p:cNvPr>
          <p:cNvGrpSpPr/>
          <p:nvPr userDrawn="1"/>
        </p:nvGrpSpPr>
        <p:grpSpPr>
          <a:xfrm>
            <a:off x="-2" y="-7436"/>
            <a:ext cx="12192002" cy="6865436"/>
            <a:chOff x="-2" y="-7436"/>
            <a:chExt cx="12192002" cy="68654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34714B-BEB6-3A4D-8D53-E7FC851BEB94}"/>
                </a:ext>
              </a:extLst>
            </p:cNvPr>
            <p:cNvGrpSpPr/>
            <p:nvPr userDrawn="1"/>
          </p:nvGrpSpPr>
          <p:grpSpPr>
            <a:xfrm>
              <a:off x="-2" y="-7436"/>
              <a:ext cx="12192002" cy="6865436"/>
              <a:chOff x="-2" y="-7436"/>
              <a:chExt cx="12192002" cy="6865436"/>
            </a:xfrm>
          </p:grpSpPr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45BEF0EC-C9F1-994B-B03C-690A268C9E2A}"/>
                  </a:ext>
                </a:extLst>
              </p:cNvPr>
              <p:cNvSpPr/>
              <p:nvPr userDrawn="1"/>
            </p:nvSpPr>
            <p:spPr>
              <a:xfrm>
                <a:off x="-2" y="-7436"/>
                <a:ext cx="6096001" cy="6865435"/>
              </a:xfrm>
              <a:custGeom>
                <a:avLst/>
                <a:gdLst>
                  <a:gd name="connsiteX0" fmla="*/ 0 w 6096001"/>
                  <a:gd name="connsiteY0" fmla="*/ 0 h 6858000"/>
                  <a:gd name="connsiteX1" fmla="*/ 6096001 w 6096001"/>
                  <a:gd name="connsiteY1" fmla="*/ 0 h 6858000"/>
                  <a:gd name="connsiteX2" fmla="*/ 6096001 w 6096001"/>
                  <a:gd name="connsiteY2" fmla="*/ 6858000 h 6858000"/>
                  <a:gd name="connsiteX3" fmla="*/ 0 w 6096001"/>
                  <a:gd name="connsiteY3" fmla="*/ 6858000 h 6858000"/>
                  <a:gd name="connsiteX4" fmla="*/ 0 w 6096001"/>
                  <a:gd name="connsiteY4" fmla="*/ 0 h 6858000"/>
                  <a:gd name="connsiteX0" fmla="*/ 0 w 6096001"/>
                  <a:gd name="connsiteY0" fmla="*/ 7435 h 6865435"/>
                  <a:gd name="connsiteX1" fmla="*/ 4163123 w 6096001"/>
                  <a:gd name="connsiteY1" fmla="*/ 0 h 6865435"/>
                  <a:gd name="connsiteX2" fmla="*/ 6096001 w 6096001"/>
                  <a:gd name="connsiteY2" fmla="*/ 6865435 h 6865435"/>
                  <a:gd name="connsiteX3" fmla="*/ 0 w 6096001"/>
                  <a:gd name="connsiteY3" fmla="*/ 6865435 h 6865435"/>
                  <a:gd name="connsiteX4" fmla="*/ 0 w 6096001"/>
                  <a:gd name="connsiteY4" fmla="*/ 7435 h 6865435"/>
                  <a:gd name="connsiteX0" fmla="*/ 0 w 6096001"/>
                  <a:gd name="connsiteY0" fmla="*/ 7435 h 6865435"/>
                  <a:gd name="connsiteX1" fmla="*/ 4155689 w 6096001"/>
                  <a:gd name="connsiteY1" fmla="*/ 0 h 6865435"/>
                  <a:gd name="connsiteX2" fmla="*/ 6096001 w 6096001"/>
                  <a:gd name="connsiteY2" fmla="*/ 6865435 h 6865435"/>
                  <a:gd name="connsiteX3" fmla="*/ 0 w 6096001"/>
                  <a:gd name="connsiteY3" fmla="*/ 6865435 h 6865435"/>
                  <a:gd name="connsiteX4" fmla="*/ 0 w 6096001"/>
                  <a:gd name="connsiteY4" fmla="*/ 7435 h 686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1" h="6865435">
                    <a:moveTo>
                      <a:pt x="0" y="7435"/>
                    </a:moveTo>
                    <a:lnTo>
                      <a:pt x="4155689" y="0"/>
                    </a:lnTo>
                    <a:lnTo>
                      <a:pt x="6096001" y="6865435"/>
                    </a:lnTo>
                    <a:lnTo>
                      <a:pt x="0" y="6865435"/>
                    </a:lnTo>
                    <a:lnTo>
                      <a:pt x="0" y="74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F7E3C83-19F2-6D44-AEE1-49A71BB7F927}"/>
                  </a:ext>
                </a:extLst>
              </p:cNvPr>
              <p:cNvGrpSpPr/>
              <p:nvPr userDrawn="1"/>
            </p:nvGrpSpPr>
            <p:grpSpPr>
              <a:xfrm>
                <a:off x="9236075" y="6563591"/>
                <a:ext cx="2955925" cy="294409"/>
                <a:chOff x="9236075" y="6563591"/>
                <a:chExt cx="2955925" cy="294409"/>
              </a:xfrm>
            </p:grpSpPr>
            <p:pic>
              <p:nvPicPr>
                <p:cNvPr id="14" name="Picture 13" descr="Shape&#10;&#10;Description automatically generated">
                  <a:extLst>
                    <a:ext uri="{FF2B5EF4-FFF2-40B4-BE49-F238E27FC236}">
                      <a16:creationId xmlns:a16="http://schemas.microsoft.com/office/drawing/2014/main" id="{97196229-88C4-184C-A66C-BBD97F83D8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60200" y="6563591"/>
                  <a:ext cx="431800" cy="294409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F47F847-3370-D74D-B531-80980FA60F82}"/>
                    </a:ext>
                  </a:extLst>
                </p:cNvPr>
                <p:cNvSpPr txBox="1"/>
                <p:nvPr userDrawn="1"/>
              </p:nvSpPr>
              <p:spPr>
                <a:xfrm>
                  <a:off x="9236075" y="6662694"/>
                  <a:ext cx="2355850" cy="1000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650" kern="120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rPr>
                    <a:t>©2021 Arch Capital Group Ltd. All rights reserved.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803275"/>
              <a:chOff x="0" y="0"/>
              <a:chExt cx="12192000" cy="8032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</p:grpSp>
        <p:pic>
          <p:nvPicPr>
            <p:cNvPr id="22" name="Picture 21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68CD497C-246C-5646-AA02-5D0D3AE53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756E8E-0E7B-F246-8654-E705F3A6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7" y="1083332"/>
            <a:ext cx="5211208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86B845-211F-1B49-81A1-F71D839A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img left)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599A4A1-5A7B-BD4B-8741-6C8A55F65E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404100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Picture 1166 x 1080 pixels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6E214E-42D8-A147-BEB0-0DAC78B10125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803275"/>
              <a:chOff x="0" y="0"/>
              <a:chExt cx="12192000" cy="8032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</p:grpSp>
        <p:pic>
          <p:nvPicPr>
            <p:cNvPr id="22" name="Picture 21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68CD497C-246C-5646-AA02-5D0D3AE53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756E8E-0E7B-F246-8654-E705F3A6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177" y="1083332"/>
            <a:ext cx="4120273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7E3C83-19F2-6D44-AEE1-49A71BB7F927}"/>
              </a:ext>
            </a:extLst>
          </p:cNvPr>
          <p:cNvGrpSpPr/>
          <p:nvPr userDrawn="1"/>
        </p:nvGrpSpPr>
        <p:grpSpPr>
          <a:xfrm>
            <a:off x="9236075" y="6563591"/>
            <a:ext cx="2955925" cy="294409"/>
            <a:chOff x="9236075" y="6563591"/>
            <a:chExt cx="2955925" cy="294409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97196229-88C4-184C-A66C-BBD97F83D8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60200" y="6563591"/>
              <a:ext cx="431800" cy="29440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47F847-3370-D74D-B531-80980FA60F82}"/>
                </a:ext>
              </a:extLst>
            </p:cNvPr>
            <p:cNvSpPr txBox="1"/>
            <p:nvPr userDrawn="1"/>
          </p:nvSpPr>
          <p:spPr>
            <a:xfrm>
              <a:off x="9236075" y="6662694"/>
              <a:ext cx="2355850" cy="10002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650" kern="1200">
                  <a:solidFill>
                    <a:schemeClr val="tx2"/>
                  </a:solidFill>
                  <a:effectLst/>
                  <a:latin typeface="+mn-lt"/>
                  <a:ea typeface="+mn-ea"/>
                  <a:cs typeface="+mn-cs"/>
                </a:rPr>
                <a:t>©2021 Arch Capital Group Ltd. All rights reserved.</a:t>
              </a:r>
            </a:p>
          </p:txBody>
        </p:sp>
      </p:grp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86B845-211F-1B49-81A1-F71D839A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8AAEE8A-DD2C-2D4B-B7C1-2C13F165D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809" y="246855"/>
            <a:ext cx="1833571" cy="30559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BF8EFA8-E9B2-1F48-A0E6-7F048C716787}"/>
              </a:ext>
            </a:extLst>
          </p:cNvPr>
          <p:cNvGrpSpPr/>
          <p:nvPr userDrawn="1"/>
        </p:nvGrpSpPr>
        <p:grpSpPr>
          <a:xfrm>
            <a:off x="-1" y="0"/>
            <a:ext cx="6672649" cy="6858000"/>
            <a:chOff x="-1" y="0"/>
            <a:chExt cx="6672649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7081B4-790F-C340-801D-B0E72392D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6672649" cy="6858000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3F4A4282-ABE9-074B-B70C-836C41B4A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674" y="3559175"/>
              <a:ext cx="3200075" cy="52001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FEEC48-5F62-F64E-9371-A80AA1330EE3}"/>
                </a:ext>
              </a:extLst>
            </p:cNvPr>
            <p:cNvGrpSpPr/>
            <p:nvPr userDrawn="1"/>
          </p:nvGrpSpPr>
          <p:grpSpPr>
            <a:xfrm>
              <a:off x="447674" y="4378325"/>
              <a:ext cx="4527551" cy="657837"/>
              <a:chOff x="447674" y="4378325"/>
              <a:chExt cx="4527551" cy="65783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51A4CD-8DFB-9945-85D8-9F5A1DFBBFC2}"/>
                  </a:ext>
                </a:extLst>
              </p:cNvPr>
              <p:cNvSpPr txBox="1"/>
              <p:nvPr userDrawn="1"/>
            </p:nvSpPr>
            <p:spPr>
              <a:xfrm>
                <a:off x="447674" y="4378325"/>
                <a:ext cx="4527551" cy="484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50" b="1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ARCH INSURANCE (UK) LIMITED</a:t>
                </a:r>
              </a:p>
              <a:p>
                <a:r>
                  <a:rPr lang="en-GB" sz="10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5th Floor, 60 Great Tower Street, London, EC3R 5AZ</a:t>
                </a:r>
                <a:br>
                  <a:rPr lang="en-GB" sz="10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GB" sz="1050" b="1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www.archinsurance.co.uk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875DA4-2EA7-C44A-AB86-6E5BF9686EE7}"/>
                  </a:ext>
                </a:extLst>
              </p:cNvPr>
              <p:cNvSpPr txBox="1"/>
              <p:nvPr userDrawn="1"/>
            </p:nvSpPr>
            <p:spPr>
              <a:xfrm>
                <a:off x="447674" y="4936135"/>
                <a:ext cx="4527551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6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© 2021 Arch Capital Group Ltd. All rights reserved .00403-2020</a:t>
                </a:r>
              </a:p>
            </p:txBody>
          </p:sp>
        </p:grpSp>
      </p:grpSp>
      <p:sp>
        <p:nvSpPr>
          <p:cNvPr id="28" name="Rectangle 27">
            <a:hlinkClick r:id="rId5"/>
            <a:extLst>
              <a:ext uri="{FF2B5EF4-FFF2-40B4-BE49-F238E27FC236}">
                <a16:creationId xmlns:a16="http://schemas.microsoft.com/office/drawing/2014/main" id="{4F07A3CF-5E9C-0E49-9433-678B017E3EF9}"/>
              </a:ext>
            </a:extLst>
          </p:cNvPr>
          <p:cNvSpPr/>
          <p:nvPr userDrawn="1"/>
        </p:nvSpPr>
        <p:spPr>
          <a:xfrm>
            <a:off x="400050" y="4694798"/>
            <a:ext cx="12573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8AAEE8A-DD2C-2D4B-B7C1-2C13F165D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809" y="246855"/>
            <a:ext cx="1833571" cy="305595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F8EFA8-E9B2-1F48-A0E6-7F048C716787}"/>
              </a:ext>
            </a:extLst>
          </p:cNvPr>
          <p:cNvGrpSpPr/>
          <p:nvPr userDrawn="1"/>
        </p:nvGrpSpPr>
        <p:grpSpPr>
          <a:xfrm>
            <a:off x="-1" y="0"/>
            <a:ext cx="6672649" cy="6858000"/>
            <a:chOff x="-1" y="0"/>
            <a:chExt cx="6672649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7081B4-790F-C340-801D-B0E72392D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6672649" cy="6858000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3F4A4282-ABE9-074B-B70C-836C41B4A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674" y="3559175"/>
              <a:ext cx="3200075" cy="52001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FEEC48-5F62-F64E-9371-A80AA1330EE3}"/>
                </a:ext>
              </a:extLst>
            </p:cNvPr>
            <p:cNvGrpSpPr/>
            <p:nvPr userDrawn="1"/>
          </p:nvGrpSpPr>
          <p:grpSpPr>
            <a:xfrm>
              <a:off x="447674" y="4378325"/>
              <a:ext cx="4527551" cy="657837"/>
              <a:chOff x="447674" y="4378325"/>
              <a:chExt cx="4527551" cy="65783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51A4CD-8DFB-9945-85D8-9F5A1DFBBFC2}"/>
                  </a:ext>
                </a:extLst>
              </p:cNvPr>
              <p:cNvSpPr txBox="1"/>
              <p:nvPr userDrawn="1"/>
            </p:nvSpPr>
            <p:spPr>
              <a:xfrm>
                <a:off x="447674" y="4378325"/>
                <a:ext cx="4527551" cy="484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50" b="1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ARCH INSURANCE (UK) LIMITED</a:t>
                </a:r>
              </a:p>
              <a:p>
                <a:r>
                  <a:rPr lang="en-GB" sz="10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5th Floor, Plantation Place South, 60 Great Tower Street, London, EC3R 5AZ</a:t>
                </a:r>
                <a:br>
                  <a:rPr lang="en-GB" sz="10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GB" sz="1050" b="1" kern="1200" err="1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archinsurance.online</a:t>
                </a:r>
                <a:endParaRPr lang="en-GB" sz="1050" b="1" kern="1200">
                  <a:solidFill>
                    <a:schemeClr val="tx2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875DA4-2EA7-C44A-AB86-6E5BF9686EE7}"/>
                  </a:ext>
                </a:extLst>
              </p:cNvPr>
              <p:cNvSpPr txBox="1"/>
              <p:nvPr userDrawn="1"/>
            </p:nvSpPr>
            <p:spPr>
              <a:xfrm>
                <a:off x="447674" y="4936135"/>
                <a:ext cx="4527551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6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© 2021 Arch Capital Group Ltd. All rights reserved. 00403-2020</a:t>
                </a:r>
              </a:p>
            </p:txBody>
          </p:sp>
        </p:grpSp>
      </p:grpSp>
      <p:sp>
        <p:nvSpPr>
          <p:cNvPr id="28" name="Rectangle 27">
            <a:hlinkClick r:id="rId6"/>
            <a:extLst>
              <a:ext uri="{FF2B5EF4-FFF2-40B4-BE49-F238E27FC236}">
                <a16:creationId xmlns:a16="http://schemas.microsoft.com/office/drawing/2014/main" id="{4F07A3CF-5E9C-0E49-9433-678B017E3EF9}"/>
              </a:ext>
            </a:extLst>
          </p:cNvPr>
          <p:cNvSpPr/>
          <p:nvPr userDrawn="1"/>
        </p:nvSpPr>
        <p:spPr>
          <a:xfrm>
            <a:off x="400050" y="4694798"/>
            <a:ext cx="12573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977A6-66F7-C94D-BF8B-DB7C733C50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7790" y="4296181"/>
            <a:ext cx="3075590" cy="969496"/>
          </a:xfrm>
        </p:spPr>
        <p:txBody>
          <a:bodyPr anchor="b"/>
          <a:lstStyle>
            <a:lvl1pPr>
              <a:spcAft>
                <a:spcPts val="600"/>
              </a:spcAft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lang="en-GB" sz="12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2pPr>
            <a:lvl3pPr marL="501650" indent="-501650">
              <a:spcAft>
                <a:spcPts val="0"/>
              </a:spcAft>
              <a:buNone/>
              <a:tabLst/>
              <a:defRPr lang="en-GB" sz="12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1"/>
            <a:r>
              <a:rPr lang="en-GB"/>
              <a:t>Title</a:t>
            </a:r>
          </a:p>
          <a:p>
            <a:pPr lvl="2"/>
            <a:r>
              <a:rPr lang="en-GB"/>
              <a:t>Tel: 	+00 0000 </a:t>
            </a:r>
          </a:p>
          <a:p>
            <a:pPr lvl="2"/>
            <a:r>
              <a:rPr lang="en-GB"/>
              <a:t>Email:	</a:t>
            </a:r>
            <a:r>
              <a:rPr lang="en-GB" err="1"/>
              <a:t>name@archinsurance.com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FD15EB-F116-8345-8C5C-2F8F01FE9C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362825" y="3559175"/>
            <a:ext cx="1292225" cy="1674174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GB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3523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Slide 1 –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B5AF882-A685-9B4A-BF57-1D3B3A0B360F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85844F-AB6A-3944-BCA8-4CCCC4D94EA1}"/>
                </a:ext>
              </a:extLst>
            </p:cNvPr>
            <p:cNvSpPr/>
            <p:nvPr userDrawn="1"/>
          </p:nvSpPr>
          <p:spPr>
            <a:xfrm>
              <a:off x="0" y="0"/>
              <a:ext cx="12192000" cy="8032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C8AAEE8A-DD2C-2D4B-B7C1-2C13F165D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9809" y="246855"/>
              <a:ext cx="1833571" cy="305595"/>
            </a:xfrm>
            <a:prstGeom prst="rect">
              <a:avLst/>
            </a:prstGeom>
          </p:spPr>
        </p:pic>
        <p:pic>
          <p:nvPicPr>
            <p:cNvPr id="15" name="Picture 1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72D9FD29-BBA9-F14E-BE54-694EB4F6E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92BED-A725-474B-B6EF-7A8E10510770}"/>
              </a:ext>
            </a:extLst>
          </p:cNvPr>
          <p:cNvSpPr txBox="1"/>
          <p:nvPr userDrawn="1"/>
        </p:nvSpPr>
        <p:spPr>
          <a:xfrm>
            <a:off x="311150" y="147080"/>
            <a:ext cx="1501775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Sales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13A8A7-710D-424D-8034-49693E935DA1}"/>
              </a:ext>
            </a:extLst>
          </p:cNvPr>
          <p:cNvGrpSpPr/>
          <p:nvPr userDrawn="1"/>
        </p:nvGrpSpPr>
        <p:grpSpPr>
          <a:xfrm>
            <a:off x="-162590" y="1085422"/>
            <a:ext cx="6087140" cy="5085839"/>
            <a:chOff x="370276" y="1085422"/>
            <a:chExt cx="6087140" cy="5085839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2B119F4E-3BCA-9F41-85FA-FBFDA8913A98}"/>
                </a:ext>
              </a:extLst>
            </p:cNvPr>
            <p:cNvGraphicFramePr/>
            <p:nvPr userDrawn="1"/>
          </p:nvGraphicFramePr>
          <p:xfrm>
            <a:off x="960724" y="1851202"/>
            <a:ext cx="5496692" cy="36644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3D221C-69B3-4B43-8FD8-2BC20F817220}"/>
                </a:ext>
              </a:extLst>
            </p:cNvPr>
            <p:cNvSpPr txBox="1"/>
            <p:nvPr userDrawn="1"/>
          </p:nvSpPr>
          <p:spPr>
            <a:xfrm>
              <a:off x="370276" y="1085422"/>
              <a:ext cx="554474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2"/>
                  </a:solidFill>
                </a:rPr>
                <a:t>Identify your charts and tables.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3630B1-1336-AB4F-8F84-5B6EB52AB79B}"/>
                </a:ext>
              </a:extLst>
            </p:cNvPr>
            <p:cNvSpPr txBox="1"/>
            <p:nvPr userDrawn="1"/>
          </p:nvSpPr>
          <p:spPr>
            <a:xfrm>
              <a:off x="1435316" y="5986595"/>
              <a:ext cx="342177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0">
                  <a:solidFill>
                    <a:schemeClr val="tx2"/>
                  </a:solidFill>
                </a:rPr>
                <a:t>*Provide source information where applicable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DE7022-435C-0848-B3F8-B70F577A29FD}"/>
              </a:ext>
            </a:extLst>
          </p:cNvPr>
          <p:cNvGrpSpPr/>
          <p:nvPr userDrawn="1"/>
        </p:nvGrpSpPr>
        <p:grpSpPr>
          <a:xfrm>
            <a:off x="5730449" y="1085422"/>
            <a:ext cx="6086901" cy="5085839"/>
            <a:chOff x="6466507" y="1085422"/>
            <a:chExt cx="6086901" cy="50858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A6C74A-DA04-DB42-85AB-2F7657C3CFFE}"/>
                </a:ext>
              </a:extLst>
            </p:cNvPr>
            <p:cNvSpPr txBox="1"/>
            <p:nvPr userDrawn="1"/>
          </p:nvSpPr>
          <p:spPr>
            <a:xfrm>
              <a:off x="6466507" y="1085422"/>
              <a:ext cx="554474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2"/>
                  </a:solidFill>
                </a:rPr>
                <a:t>Use the Arch Color Palette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BB5EA5-EA5A-4140-96B9-B214FB0C37C2}"/>
                </a:ext>
              </a:extLst>
            </p:cNvPr>
            <p:cNvSpPr txBox="1"/>
            <p:nvPr userDrawn="1"/>
          </p:nvSpPr>
          <p:spPr>
            <a:xfrm>
              <a:off x="7531547" y="5986595"/>
              <a:ext cx="342177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0">
                  <a:solidFill>
                    <a:schemeClr val="tx2"/>
                  </a:solidFill>
                </a:rPr>
                <a:t>*Provide source information where applicable</a:t>
              </a:r>
            </a:p>
          </p:txBody>
        </p:sp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1C62BC32-556D-5241-9008-9F1A526236C8}"/>
                </a:ext>
              </a:extLst>
            </p:cNvPr>
            <p:cNvGraphicFramePr/>
            <p:nvPr userDrawn="1"/>
          </p:nvGraphicFramePr>
          <p:xfrm>
            <a:off x="7056716" y="1851202"/>
            <a:ext cx="5496692" cy="36644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413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Slide 1 –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B5AF882-A685-9B4A-BF57-1D3B3A0B360F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85844F-AB6A-3944-BCA8-4CCCC4D94EA1}"/>
                </a:ext>
              </a:extLst>
            </p:cNvPr>
            <p:cNvSpPr/>
            <p:nvPr userDrawn="1"/>
          </p:nvSpPr>
          <p:spPr>
            <a:xfrm>
              <a:off x="0" y="0"/>
              <a:ext cx="12192000" cy="8032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C8AAEE8A-DD2C-2D4B-B7C1-2C13F165D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9809" y="246855"/>
              <a:ext cx="1833571" cy="305595"/>
            </a:xfrm>
            <a:prstGeom prst="rect">
              <a:avLst/>
            </a:prstGeom>
          </p:spPr>
        </p:pic>
        <p:pic>
          <p:nvPicPr>
            <p:cNvPr id="15" name="Picture 1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72D9FD29-BBA9-F14E-BE54-694EB4F6E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92BED-A725-474B-B6EF-7A8E10510770}"/>
              </a:ext>
            </a:extLst>
          </p:cNvPr>
          <p:cNvSpPr txBox="1"/>
          <p:nvPr userDrawn="1"/>
        </p:nvSpPr>
        <p:spPr>
          <a:xfrm>
            <a:off x="311150" y="147080"/>
            <a:ext cx="1501775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Sales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13A8A7-710D-424D-8034-49693E935DA1}"/>
              </a:ext>
            </a:extLst>
          </p:cNvPr>
          <p:cNvGrpSpPr/>
          <p:nvPr userDrawn="1"/>
        </p:nvGrpSpPr>
        <p:grpSpPr>
          <a:xfrm>
            <a:off x="-162590" y="1085422"/>
            <a:ext cx="6087140" cy="5085839"/>
            <a:chOff x="370276" y="1085422"/>
            <a:chExt cx="6087140" cy="5085839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2B119F4E-3BCA-9F41-85FA-FBFDA8913A98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4033965321"/>
                </p:ext>
              </p:extLst>
            </p:nvPr>
          </p:nvGraphicFramePr>
          <p:xfrm>
            <a:off x="960724" y="1851202"/>
            <a:ext cx="5496692" cy="36644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3D221C-69B3-4B43-8FD8-2BC20F817220}"/>
                </a:ext>
              </a:extLst>
            </p:cNvPr>
            <p:cNvSpPr txBox="1"/>
            <p:nvPr userDrawn="1"/>
          </p:nvSpPr>
          <p:spPr>
            <a:xfrm>
              <a:off x="370276" y="1085422"/>
              <a:ext cx="554474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2"/>
                  </a:solidFill>
                </a:rPr>
                <a:t>Identify your charts and tables.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3630B1-1336-AB4F-8F84-5B6EB52AB79B}"/>
                </a:ext>
              </a:extLst>
            </p:cNvPr>
            <p:cNvSpPr txBox="1"/>
            <p:nvPr userDrawn="1"/>
          </p:nvSpPr>
          <p:spPr>
            <a:xfrm>
              <a:off x="1435316" y="5986595"/>
              <a:ext cx="342177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0">
                  <a:solidFill>
                    <a:schemeClr val="tx2"/>
                  </a:solidFill>
                </a:rPr>
                <a:t>*Provide source information where applicable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DE7022-435C-0848-B3F8-B70F577A29FD}"/>
              </a:ext>
            </a:extLst>
          </p:cNvPr>
          <p:cNvGrpSpPr/>
          <p:nvPr userDrawn="1"/>
        </p:nvGrpSpPr>
        <p:grpSpPr>
          <a:xfrm>
            <a:off x="5730449" y="1085422"/>
            <a:ext cx="6086901" cy="5085839"/>
            <a:chOff x="6466507" y="1085422"/>
            <a:chExt cx="6086901" cy="50858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A6C74A-DA04-DB42-85AB-2F7657C3CFFE}"/>
                </a:ext>
              </a:extLst>
            </p:cNvPr>
            <p:cNvSpPr txBox="1"/>
            <p:nvPr userDrawn="1"/>
          </p:nvSpPr>
          <p:spPr>
            <a:xfrm>
              <a:off x="6466507" y="1085422"/>
              <a:ext cx="554474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2"/>
                  </a:solidFill>
                </a:rPr>
                <a:t>Use the Arch Color Palette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BB5EA5-EA5A-4140-96B9-B214FB0C37C2}"/>
                </a:ext>
              </a:extLst>
            </p:cNvPr>
            <p:cNvSpPr txBox="1"/>
            <p:nvPr userDrawn="1"/>
          </p:nvSpPr>
          <p:spPr>
            <a:xfrm>
              <a:off x="7531547" y="5986595"/>
              <a:ext cx="342177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0">
                  <a:solidFill>
                    <a:schemeClr val="tx2"/>
                  </a:solidFill>
                </a:rPr>
                <a:t>*Provide source information where applicable</a:t>
              </a:r>
            </a:p>
          </p:txBody>
        </p:sp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1C62BC32-556D-5241-9008-9F1A526236C8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1024544210"/>
                </p:ext>
              </p:extLst>
            </p:nvPr>
          </p:nvGraphicFramePr>
          <p:xfrm>
            <a:off x="7056716" y="1851202"/>
            <a:ext cx="5496692" cy="36644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413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610644C-9FBF-A343-8DF2-45C7348A2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921185"/>
            <a:ext cx="963891" cy="5970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E7DF93-D52E-9D4C-9ACC-92FB03E7A5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113125" y="3689958"/>
            <a:ext cx="2078879" cy="2829879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38668C90-AB72-F24F-9649-48B19EECC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6401" y="6421579"/>
            <a:ext cx="1131337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16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>
                <a:solidFill>
                  <a:schemeClr val="tx1"/>
                </a:solidFill>
                <a:latin typeface="Calibri" pitchFamily="34" charset="0"/>
              </a:rPr>
              <a:t>©2022 Arch Capital Group Ltd. All rights reserved. </a:t>
            </a:r>
            <a:endParaRPr lang="en-US" altLang="en-US" sz="700" b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E3DAA45-1F93-824C-9620-68D2B29346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70" y="296115"/>
            <a:ext cx="2166302" cy="3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07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Slide 2 – Text +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32" descr="Two people talking&#10;&#10;Description automatically generated with medium confidence">
            <a:extLst>
              <a:ext uri="{FF2B5EF4-FFF2-40B4-BE49-F238E27FC236}">
                <a16:creationId xmlns:a16="http://schemas.microsoft.com/office/drawing/2014/main" id="{6B8842E3-D52A-F949-B462-6D498AD57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3511" y="0"/>
            <a:ext cx="8068490" cy="6858000"/>
          </a:xfrm>
          <a:prstGeom prst="rect">
            <a:avLst/>
          </a:prstGeom>
        </p:spPr>
      </p:pic>
      <p:pic>
        <p:nvPicPr>
          <p:cNvPr id="15" name="Picture 1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2D9FD29-BBA9-F14E-BE54-694EB4F6EA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0199"/>
            <a:ext cx="1072800" cy="665876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E587AA-970F-1D4E-ABED-DEFE5018C241}"/>
              </a:ext>
            </a:extLst>
          </p:cNvPr>
          <p:cNvGrpSpPr/>
          <p:nvPr userDrawn="1"/>
        </p:nvGrpSpPr>
        <p:grpSpPr>
          <a:xfrm>
            <a:off x="-2" y="-7436"/>
            <a:ext cx="12192002" cy="6865436"/>
            <a:chOff x="-2" y="-7436"/>
            <a:chExt cx="12192002" cy="68654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939DDE-2153-5046-9628-9BA051C5586E}"/>
                </a:ext>
              </a:extLst>
            </p:cNvPr>
            <p:cNvGrpSpPr/>
            <p:nvPr userDrawn="1"/>
          </p:nvGrpSpPr>
          <p:grpSpPr>
            <a:xfrm>
              <a:off x="-2" y="-7436"/>
              <a:ext cx="12192002" cy="6865436"/>
              <a:chOff x="-2" y="-7436"/>
              <a:chExt cx="12192002" cy="6865436"/>
            </a:xfrm>
          </p:grpSpPr>
          <p:sp>
            <p:nvSpPr>
              <p:cNvPr id="28" name="Rectangle 12">
                <a:extLst>
                  <a:ext uri="{FF2B5EF4-FFF2-40B4-BE49-F238E27FC236}">
                    <a16:creationId xmlns:a16="http://schemas.microsoft.com/office/drawing/2014/main" id="{10B09C5B-F6A0-2047-9626-9626CF9A2E0C}"/>
                  </a:ext>
                </a:extLst>
              </p:cNvPr>
              <p:cNvSpPr/>
              <p:nvPr userDrawn="1"/>
            </p:nvSpPr>
            <p:spPr>
              <a:xfrm>
                <a:off x="-2" y="-7436"/>
                <a:ext cx="6096001" cy="6865435"/>
              </a:xfrm>
              <a:custGeom>
                <a:avLst/>
                <a:gdLst>
                  <a:gd name="connsiteX0" fmla="*/ 0 w 6096001"/>
                  <a:gd name="connsiteY0" fmla="*/ 0 h 6858000"/>
                  <a:gd name="connsiteX1" fmla="*/ 6096001 w 6096001"/>
                  <a:gd name="connsiteY1" fmla="*/ 0 h 6858000"/>
                  <a:gd name="connsiteX2" fmla="*/ 6096001 w 6096001"/>
                  <a:gd name="connsiteY2" fmla="*/ 6858000 h 6858000"/>
                  <a:gd name="connsiteX3" fmla="*/ 0 w 6096001"/>
                  <a:gd name="connsiteY3" fmla="*/ 6858000 h 6858000"/>
                  <a:gd name="connsiteX4" fmla="*/ 0 w 6096001"/>
                  <a:gd name="connsiteY4" fmla="*/ 0 h 6858000"/>
                  <a:gd name="connsiteX0" fmla="*/ 0 w 6096001"/>
                  <a:gd name="connsiteY0" fmla="*/ 7435 h 6865435"/>
                  <a:gd name="connsiteX1" fmla="*/ 4163123 w 6096001"/>
                  <a:gd name="connsiteY1" fmla="*/ 0 h 6865435"/>
                  <a:gd name="connsiteX2" fmla="*/ 6096001 w 6096001"/>
                  <a:gd name="connsiteY2" fmla="*/ 6865435 h 6865435"/>
                  <a:gd name="connsiteX3" fmla="*/ 0 w 6096001"/>
                  <a:gd name="connsiteY3" fmla="*/ 6865435 h 6865435"/>
                  <a:gd name="connsiteX4" fmla="*/ 0 w 6096001"/>
                  <a:gd name="connsiteY4" fmla="*/ 7435 h 6865435"/>
                  <a:gd name="connsiteX0" fmla="*/ 0 w 6096001"/>
                  <a:gd name="connsiteY0" fmla="*/ 7435 h 6865435"/>
                  <a:gd name="connsiteX1" fmla="*/ 4155689 w 6096001"/>
                  <a:gd name="connsiteY1" fmla="*/ 0 h 6865435"/>
                  <a:gd name="connsiteX2" fmla="*/ 6096001 w 6096001"/>
                  <a:gd name="connsiteY2" fmla="*/ 6865435 h 6865435"/>
                  <a:gd name="connsiteX3" fmla="*/ 0 w 6096001"/>
                  <a:gd name="connsiteY3" fmla="*/ 6865435 h 6865435"/>
                  <a:gd name="connsiteX4" fmla="*/ 0 w 6096001"/>
                  <a:gd name="connsiteY4" fmla="*/ 7435 h 686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1" h="6865435">
                    <a:moveTo>
                      <a:pt x="0" y="7435"/>
                    </a:moveTo>
                    <a:lnTo>
                      <a:pt x="4155689" y="0"/>
                    </a:lnTo>
                    <a:lnTo>
                      <a:pt x="6096001" y="6865435"/>
                    </a:lnTo>
                    <a:lnTo>
                      <a:pt x="0" y="6865435"/>
                    </a:lnTo>
                    <a:lnTo>
                      <a:pt x="0" y="74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C5BA7B6-1629-1045-B269-DBD5FBE6171A}"/>
                  </a:ext>
                </a:extLst>
              </p:cNvPr>
              <p:cNvGrpSpPr/>
              <p:nvPr userDrawn="1"/>
            </p:nvGrpSpPr>
            <p:grpSpPr>
              <a:xfrm>
                <a:off x="9236075" y="6563591"/>
                <a:ext cx="2955925" cy="294409"/>
                <a:chOff x="9236075" y="6563591"/>
                <a:chExt cx="2955925" cy="294409"/>
              </a:xfrm>
            </p:grpSpPr>
            <p:pic>
              <p:nvPicPr>
                <p:cNvPr id="30" name="Picture 29" descr="Shape&#10;&#10;Description automatically generated">
                  <a:extLst>
                    <a:ext uri="{FF2B5EF4-FFF2-40B4-BE49-F238E27FC236}">
                      <a16:creationId xmlns:a16="http://schemas.microsoft.com/office/drawing/2014/main" id="{41B66C33-9716-C54B-B49E-0E256435307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60200" y="6563591"/>
                  <a:ext cx="431800" cy="294409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E8175D2-D43E-6040-B8B7-8DD6756BCDCD}"/>
                    </a:ext>
                  </a:extLst>
                </p:cNvPr>
                <p:cNvSpPr txBox="1"/>
                <p:nvPr userDrawn="1"/>
              </p:nvSpPr>
              <p:spPr>
                <a:xfrm>
                  <a:off x="9236075" y="6662694"/>
                  <a:ext cx="2355850" cy="1000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650" kern="120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rPr>
                    <a:t>©2021 Arch Capital Group Ltd. All rights reserved.</a:t>
                  </a:r>
                </a:p>
              </p:txBody>
            </p:sp>
          </p:grpSp>
        </p:grpSp>
        <p:pic>
          <p:nvPicPr>
            <p:cNvPr id="27" name="Picture 26" descr="Text&#10;&#10;Description automatically generated">
              <a:extLst>
                <a:ext uri="{FF2B5EF4-FFF2-40B4-BE49-F238E27FC236}">
                  <a16:creationId xmlns:a16="http://schemas.microsoft.com/office/drawing/2014/main" id="{A197DF87-6E01-294E-8BB7-04F8BA2B43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9809" y="246855"/>
              <a:ext cx="1833571" cy="305595"/>
            </a:xfrm>
            <a:prstGeom prst="rect">
              <a:avLst/>
            </a:prstGeom>
          </p:spPr>
        </p:pic>
        <p:pic>
          <p:nvPicPr>
            <p:cNvPr id="25" name="Picture 2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391E9B65-FFCB-5142-863E-D168AA062E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785844F-AB6A-3944-BCA8-4CCCC4D94EA1}"/>
              </a:ext>
            </a:extLst>
          </p:cNvPr>
          <p:cNvSpPr/>
          <p:nvPr userDrawn="1"/>
        </p:nvSpPr>
        <p:spPr>
          <a:xfrm>
            <a:off x="0" y="0"/>
            <a:ext cx="12192000" cy="803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8AAEE8A-DD2C-2D4B-B7C1-2C13F165D2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809" y="246855"/>
            <a:ext cx="1833571" cy="305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392BED-A725-474B-B6EF-7A8E10510770}"/>
              </a:ext>
            </a:extLst>
          </p:cNvPr>
          <p:cNvSpPr txBox="1"/>
          <p:nvPr userDrawn="1"/>
        </p:nvSpPr>
        <p:spPr>
          <a:xfrm>
            <a:off x="311150" y="147080"/>
            <a:ext cx="857885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Content Slide Title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8187C6-06B0-3F45-AADF-305DF6A83713}"/>
              </a:ext>
            </a:extLst>
          </p:cNvPr>
          <p:cNvSpPr txBox="1"/>
          <p:nvPr userDrawn="1"/>
        </p:nvSpPr>
        <p:spPr>
          <a:xfrm>
            <a:off x="320675" y="1098575"/>
            <a:ext cx="5213350" cy="25391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16000" indent="-2160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2"/>
                </a:solidFill>
              </a:rPr>
              <a:t>Use an Arch Palette Color for </a:t>
            </a:r>
            <a:br>
              <a:rPr lang="en-US" sz="2000" b="1">
                <a:solidFill>
                  <a:schemeClr val="bg2"/>
                </a:solidFill>
              </a:rPr>
            </a:br>
            <a:r>
              <a:rPr lang="en-US" sz="2000" b="1">
                <a:solidFill>
                  <a:schemeClr val="bg2"/>
                </a:solidFill>
              </a:rPr>
              <a:t>your subhead. Be consistent. </a:t>
            </a:r>
            <a:br>
              <a:rPr lang="en-US" sz="2000" b="1">
                <a:solidFill>
                  <a:schemeClr val="bg2"/>
                </a:solidFill>
              </a:rPr>
            </a:br>
            <a:r>
              <a:rPr lang="en-US" sz="2000" b="1">
                <a:solidFill>
                  <a:schemeClr val="bg2"/>
                </a:solidFill>
              </a:rPr>
              <a:t>Do not use yellow, orange or tan.</a:t>
            </a:r>
          </a:p>
          <a:p>
            <a:pPr marL="216000" indent="-216000" algn="l"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2"/>
                </a:solidFill>
              </a:rPr>
              <a:t>When a single image is used, it may </a:t>
            </a:r>
            <a:br>
              <a:rPr lang="en-US" sz="2000" b="0">
                <a:solidFill>
                  <a:schemeClr val="tx2"/>
                </a:solidFill>
              </a:rPr>
            </a:br>
            <a:r>
              <a:rPr lang="en-US" sz="2000" b="0">
                <a:solidFill>
                  <a:schemeClr val="tx2"/>
                </a:solidFill>
              </a:rPr>
              <a:t>appear on either side of the text.</a:t>
            </a:r>
          </a:p>
          <a:p>
            <a:pPr marL="216000" indent="-216000" algn="l"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2"/>
                </a:solidFill>
              </a:rPr>
              <a:t>A minimum margin of 0.95 cm should </a:t>
            </a:r>
            <a:br>
              <a:rPr lang="en-US" sz="2000" b="0">
                <a:solidFill>
                  <a:schemeClr val="tx2"/>
                </a:solidFill>
              </a:rPr>
            </a:br>
            <a:r>
              <a:rPr lang="en-US" sz="2000" b="0">
                <a:solidFill>
                  <a:schemeClr val="tx2"/>
                </a:solidFill>
              </a:rPr>
              <a:t>separate the text from the image. </a:t>
            </a:r>
          </a:p>
          <a:p>
            <a:pPr marL="216000" indent="-2160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0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Slide 3 –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EE1398-7C39-1A45-B55D-AADFCEEC3967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3B6D76-C700-9F4F-953E-C6E35AB6C677}"/>
                </a:ext>
              </a:extLst>
            </p:cNvPr>
            <p:cNvSpPr txBox="1"/>
            <p:nvPr userDrawn="1"/>
          </p:nvSpPr>
          <p:spPr>
            <a:xfrm>
              <a:off x="311150" y="147080"/>
              <a:ext cx="857885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Content Slide Title</a:t>
              </a:r>
            </a:p>
          </p:txBody>
        </p:sp>
      </p:grp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BB003D-4801-2F4F-9C04-37D6D9C4FFD1}"/>
              </a:ext>
            </a:extLst>
          </p:cNvPr>
          <p:cNvSpPr txBox="1"/>
          <p:nvPr userDrawn="1"/>
        </p:nvSpPr>
        <p:spPr>
          <a:xfrm>
            <a:off x="320674" y="1083332"/>
            <a:ext cx="11534775" cy="45858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2"/>
                </a:solidFill>
              </a:rPr>
              <a:t>Main subheads may be used if needed. Calibri 24 pt. bold. Use an Arch Palette Color for your main subhead. Be consistent. Do not use yellow, orange or tan. </a:t>
            </a:r>
            <a:r>
              <a:rPr lang="en-US" sz="2400" b="1" i="1">
                <a:solidFill>
                  <a:schemeClr val="bg2"/>
                </a:solidFill>
              </a:rPr>
              <a:t>(On the Master Slides the main subheads option is on the first text level.) 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i="1">
                <a:solidFill>
                  <a:schemeClr val="tx2"/>
                </a:solidFill>
              </a:rPr>
              <a:t>Note: </a:t>
            </a:r>
            <a:r>
              <a:rPr lang="en-US" sz="2000" b="0" i="1">
                <a:solidFill>
                  <a:schemeClr val="tx2"/>
                </a:solidFill>
              </a:rPr>
              <a:t>Don’t forget – To select a text level option: highlight chosen text and press </a:t>
            </a:r>
            <a:r>
              <a:rPr lang="en-US" sz="2000" b="1" i="0">
                <a:solidFill>
                  <a:schemeClr val="tx2"/>
                </a:solidFill>
              </a:rPr>
              <a:t>Tab</a:t>
            </a:r>
            <a:r>
              <a:rPr lang="en-US" sz="2000" b="0" i="1">
                <a:solidFill>
                  <a:schemeClr val="tx2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0">
                <a:solidFill>
                  <a:schemeClr val="tx2"/>
                </a:solidFill>
              </a:rPr>
              <a:t>Main text is Calibri 20 pt. Consider calling out words for emphasis by using </a:t>
            </a:r>
            <a:r>
              <a:rPr lang="en-US" sz="2000" b="1">
                <a:solidFill>
                  <a:schemeClr val="tx2"/>
                </a:solidFill>
              </a:rPr>
              <a:t>bold</a:t>
            </a:r>
            <a:r>
              <a:rPr lang="en-US" sz="2000" b="0">
                <a:solidFill>
                  <a:schemeClr val="tx2"/>
                </a:solidFill>
              </a:rPr>
              <a:t> or </a:t>
            </a:r>
            <a:r>
              <a:rPr lang="en-US" sz="2000" b="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italic</a:t>
            </a:r>
            <a:r>
              <a:rPr lang="en-US" sz="2000" b="0">
                <a:solidFill>
                  <a:schemeClr val="tx2"/>
                </a:solidFill>
              </a:rPr>
              <a:t>. Do not underline words. </a:t>
            </a:r>
            <a:r>
              <a:rPr lang="en-US" sz="2000" b="0" i="1">
                <a:solidFill>
                  <a:schemeClr val="tx2"/>
                </a:solidFill>
              </a:rPr>
              <a:t>(On the Master Slides the first bullet option is on the second text level.)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i="0">
                <a:solidFill>
                  <a:schemeClr val="bg2"/>
                </a:solidFill>
              </a:rPr>
              <a:t>Smaller subheads may be used if needed within the main text/body copy. Calibri 20 pt. bold. Use an Arch Palette Color for smaller subheads. Be consistent. Do not use yellow, orange or tan. </a:t>
            </a:r>
            <a:r>
              <a:rPr lang="en-US" sz="2000" b="1" i="1">
                <a:solidFill>
                  <a:schemeClr val="bg2"/>
                </a:solidFill>
              </a:rPr>
              <a:t>(On the Master Slides </a:t>
            </a:r>
            <a:br>
              <a:rPr lang="en-US" sz="2000" b="1" i="1">
                <a:solidFill>
                  <a:schemeClr val="bg2"/>
                </a:solidFill>
              </a:rPr>
            </a:br>
            <a:r>
              <a:rPr lang="en-US" sz="2000" b="1" i="1">
                <a:solidFill>
                  <a:schemeClr val="bg2"/>
                </a:solidFill>
              </a:rPr>
              <a:t>the smaller subheads option is on the fifth text level.) </a:t>
            </a:r>
          </a:p>
          <a:p>
            <a:pPr marL="216000" indent="-21600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2"/>
                </a:solidFill>
              </a:rPr>
              <a:t>To start a bulleted list (Calibri 20 pt.): Click a hard return and simply start typing. Then highlight the text to </a:t>
            </a:r>
            <a:br>
              <a:rPr lang="en-US" sz="2000" b="0">
                <a:solidFill>
                  <a:schemeClr val="tx2"/>
                </a:solidFill>
              </a:rPr>
            </a:br>
            <a:r>
              <a:rPr lang="en-US" sz="2000" b="0">
                <a:solidFill>
                  <a:schemeClr val="tx2"/>
                </a:solidFill>
              </a:rPr>
              <a:t>be bulleted and press </a:t>
            </a:r>
            <a:r>
              <a:rPr lang="en-US" sz="2000" b="1">
                <a:solidFill>
                  <a:schemeClr val="tx2"/>
                </a:solidFill>
              </a:rPr>
              <a:t>Tab</a:t>
            </a:r>
            <a:r>
              <a:rPr lang="en-US" sz="2000" b="0">
                <a:solidFill>
                  <a:schemeClr val="tx2"/>
                </a:solidFill>
              </a:rPr>
              <a:t>. </a:t>
            </a:r>
            <a:r>
              <a:rPr lang="en-US" sz="2000" b="0" i="1">
                <a:solidFill>
                  <a:schemeClr val="tx2"/>
                </a:solidFill>
              </a:rPr>
              <a:t>(On the Master Slides the first bullet option is on the third text level.)</a:t>
            </a:r>
          </a:p>
          <a:p>
            <a:pPr marL="432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System Font Regular"/>
              <a:buChar char="-"/>
              <a:tabLst/>
              <a:defRPr/>
            </a:pPr>
            <a:r>
              <a:rPr lang="en-US" sz="1800" b="0">
                <a:solidFill>
                  <a:schemeClr val="tx2"/>
                </a:solidFill>
              </a:rPr>
              <a:t>To select the second bullet option (Calibri 18 pt.): Click a hard return and simply start typing. Then highlight the text </a:t>
            </a:r>
            <a:br>
              <a:rPr lang="en-US" sz="1800" b="0">
                <a:solidFill>
                  <a:schemeClr val="tx2"/>
                </a:solidFill>
              </a:rPr>
            </a:br>
            <a:r>
              <a:rPr lang="en-US" sz="1800" b="0">
                <a:solidFill>
                  <a:schemeClr val="tx2"/>
                </a:solidFill>
              </a:rPr>
              <a:t>to be bulleted and press </a:t>
            </a:r>
            <a:r>
              <a:rPr lang="en-US" sz="1800" b="1">
                <a:solidFill>
                  <a:schemeClr val="tx2"/>
                </a:solidFill>
              </a:rPr>
              <a:t>Tab</a:t>
            </a:r>
            <a:r>
              <a:rPr lang="en-US" sz="1800" b="0">
                <a:solidFill>
                  <a:schemeClr val="tx2"/>
                </a:solidFill>
              </a:rPr>
              <a:t>. </a:t>
            </a:r>
            <a:r>
              <a:rPr lang="en-US" sz="1800" b="0" i="1">
                <a:solidFill>
                  <a:schemeClr val="tx2"/>
                </a:solidFill>
              </a:rPr>
              <a:t>(On the Master Slides the second bullet option is on the fourth text level.)</a:t>
            </a:r>
            <a:endParaRPr lang="en-US" sz="2000" b="0" i="1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4CA1F-F580-2848-BC6E-9BB72FABAAD1}"/>
              </a:ext>
            </a:extLst>
          </p:cNvPr>
          <p:cNvSpPr txBox="1"/>
          <p:nvPr userDrawn="1"/>
        </p:nvSpPr>
        <p:spPr>
          <a:xfrm>
            <a:off x="336550" y="5576618"/>
            <a:ext cx="1185545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b="1" i="1" spc="-20" baseline="0">
                <a:solidFill>
                  <a:schemeClr val="tx2"/>
                </a:solidFill>
              </a:rPr>
              <a:t>Note: </a:t>
            </a:r>
            <a:r>
              <a:rPr lang="en-US" sz="2000" b="0" i="1" spc="-20" baseline="0">
                <a:solidFill>
                  <a:schemeClr val="tx2"/>
                </a:solidFill>
              </a:rPr>
              <a:t>To change the text to a non-bulleted format, go to the </a:t>
            </a:r>
            <a:r>
              <a:rPr lang="en-US" sz="2000" b="1" i="0" spc="-20" baseline="0">
                <a:solidFill>
                  <a:schemeClr val="tx2"/>
                </a:solidFill>
              </a:rPr>
              <a:t>Home Tab</a:t>
            </a:r>
            <a:r>
              <a:rPr lang="en-US" sz="2000" b="0" i="1" spc="-20" baseline="0">
                <a:solidFill>
                  <a:schemeClr val="tx2"/>
                </a:solidFill>
              </a:rPr>
              <a:t>, select the </a:t>
            </a:r>
            <a:r>
              <a:rPr lang="en-US" sz="2000" b="1" i="0" spc="-20" baseline="0">
                <a:solidFill>
                  <a:schemeClr val="tx2"/>
                </a:solidFill>
              </a:rPr>
              <a:t>Bullet button </a:t>
            </a:r>
            <a:r>
              <a:rPr lang="en-US" sz="2000" b="0" i="1" spc="-20" baseline="0">
                <a:solidFill>
                  <a:schemeClr val="tx2"/>
                </a:solidFill>
              </a:rPr>
              <a:t>then select </a:t>
            </a:r>
            <a:r>
              <a:rPr lang="en-US" sz="2000" b="1" i="0" spc="-20" baseline="0">
                <a:solidFill>
                  <a:schemeClr val="tx2"/>
                </a:solidFill>
              </a:rPr>
              <a:t>None</a:t>
            </a:r>
            <a:r>
              <a:rPr lang="en-US" sz="2000" b="0" i="1" spc="-20" baseline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tructions Slide 1 –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EE1398-7C39-1A45-B55D-AADFCEEC3967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3B6D76-C700-9F4F-953E-C6E35AB6C677}"/>
                </a:ext>
              </a:extLst>
            </p:cNvPr>
            <p:cNvSpPr txBox="1"/>
            <p:nvPr userDrawn="1"/>
          </p:nvSpPr>
          <p:spPr>
            <a:xfrm>
              <a:off x="311149" y="147080"/>
              <a:ext cx="960287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Pick a template format (Master Slide) for new slide</a:t>
              </a:r>
            </a:p>
          </p:txBody>
        </p:sp>
      </p:grp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A404D-C698-4F4A-BC0E-03CA940D7FC0}"/>
              </a:ext>
            </a:extLst>
          </p:cNvPr>
          <p:cNvSpPr txBox="1"/>
          <p:nvPr userDrawn="1"/>
        </p:nvSpPr>
        <p:spPr>
          <a:xfrm>
            <a:off x="320675" y="1098575"/>
            <a:ext cx="100584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indent="0" algn="l"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2000" b="0">
                <a:solidFill>
                  <a:schemeClr val="tx2"/>
                </a:solidFill>
              </a:rPr>
              <a:t>Right click on your new new slide to select the template/</a:t>
            </a:r>
            <a:br>
              <a:rPr lang="en-US" sz="2000" b="0">
                <a:solidFill>
                  <a:schemeClr val="tx2"/>
                </a:solidFill>
              </a:rPr>
            </a:br>
            <a:r>
              <a:rPr lang="en-US" sz="2000" b="0">
                <a:solidFill>
                  <a:schemeClr val="tx2"/>
                </a:solidFill>
              </a:rPr>
              <a:t>Master Slide format best suited for your presentation.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4C4430-620A-9242-8142-FEF493F6B754}"/>
              </a:ext>
            </a:extLst>
          </p:cNvPr>
          <p:cNvGrpSpPr/>
          <p:nvPr userDrawn="1"/>
        </p:nvGrpSpPr>
        <p:grpSpPr>
          <a:xfrm>
            <a:off x="1828967" y="2293797"/>
            <a:ext cx="8566317" cy="3489493"/>
            <a:chOff x="1828967" y="2293797"/>
            <a:chExt cx="8566317" cy="3489493"/>
          </a:xfrm>
        </p:grpSpPr>
        <p:pic>
          <p:nvPicPr>
            <p:cNvPr id="14" name="Picture 1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9F2D516-7C31-0043-BDFD-416D699EE6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3747" y="2309838"/>
              <a:ext cx="6291537" cy="3473452"/>
            </a:xfrm>
            <a:prstGeom prst="rect">
              <a:avLst/>
            </a:prstGeom>
          </p:spPr>
        </p:pic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3FA1569-0148-894F-9541-4C9E432F53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828967" y="2293797"/>
              <a:ext cx="1923388" cy="2716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6"/>
            <a:ext cx="12195642" cy="68559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888713" y="3211252"/>
            <a:ext cx="8303288" cy="904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362575" y="3049618"/>
            <a:ext cx="6743700" cy="876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5072" y="3258022"/>
            <a:ext cx="8068804" cy="838200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80000"/>
              </a:lnSpc>
              <a:defRPr sz="3200" b="1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796043" y="3719532"/>
            <a:ext cx="4151120" cy="3760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861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59701"/>
            <a:ext cx="2641600" cy="434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6188" y="6472518"/>
            <a:ext cx="556202" cy="385482"/>
          </a:xfrm>
          <a:prstGeom prst="rect">
            <a:avLst/>
          </a:prstGeom>
        </p:spPr>
      </p:pic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6755803" y="6623206"/>
            <a:ext cx="477113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2021 Arch Insurance (UK) Limited. All rights reserved. FOR INTERNAL USE ONLY. </a:t>
            </a:r>
            <a:endParaRPr lang="en-US" altLang="en-US" sz="700" b="1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69333" y="6586213"/>
            <a:ext cx="517584" cy="24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DC4421-F065-4EA6-BEB0-9A030C806B36}" type="slidenum">
              <a:rPr lang="en-US" sz="1100" smtClean="0"/>
              <a:pPr algn="r"/>
              <a:t>‹#›</a:t>
            </a:fld>
            <a:endParaRPr lang="en-US" sz="11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5C2322-8D01-704B-A2E8-70FE06310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778"/>
            <a:ext cx="12192000" cy="62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62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610644C-9FBF-A343-8DF2-45C7348A2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921189"/>
            <a:ext cx="963891" cy="5970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E7DF93-D52E-9D4C-9ACC-92FB03E7A5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113127" y="3689962"/>
            <a:ext cx="2078879" cy="2829879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38668C90-AB72-F24F-9649-48B19EECC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6401" y="6421581"/>
            <a:ext cx="11313379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34287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25" dirty="0">
                <a:solidFill>
                  <a:schemeClr val="tx1"/>
                </a:solidFill>
                <a:latin typeface="Calibri" pitchFamily="34" charset="0"/>
              </a:rPr>
              <a:t>©2023 Arch Capital Group Ltd. All rights reserved. </a:t>
            </a:r>
            <a:endParaRPr lang="en-US" altLang="en-US" sz="525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E3DAA45-1F93-824C-9620-68D2B29346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71" y="296115"/>
            <a:ext cx="2166303" cy="3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6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F07C95-3DD6-D84C-8D0A-9EA0213CEBF2}"/>
              </a:ext>
            </a:extLst>
          </p:cNvPr>
          <p:cNvGrpSpPr/>
          <p:nvPr userDrawn="1"/>
        </p:nvGrpSpPr>
        <p:grpSpPr>
          <a:xfrm>
            <a:off x="443674" y="0"/>
            <a:ext cx="11748326" cy="6858000"/>
            <a:chOff x="443674" y="0"/>
            <a:chExt cx="11748326" cy="6858000"/>
          </a:xfrm>
        </p:grpSpPr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5C1F90D1-4B07-4B42-90D8-534676741A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674" y="574675"/>
              <a:ext cx="3209934" cy="53498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3BDDD2-E324-5D4F-8C51-5AFDD8AA8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87514" y="0"/>
              <a:ext cx="5004486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2B9F81-D489-6E47-B5C5-F0C14C75F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367" y="2905246"/>
            <a:ext cx="6953734" cy="492443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Slide. 32 pt. Calibri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234E1-440A-2D45-AC59-215339D84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900" y="3525838"/>
            <a:ext cx="6934200" cy="369332"/>
          </a:xfrm>
        </p:spPr>
        <p:txBody>
          <a:bodyPr/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</a:t>
            </a:r>
            <a:endParaRPr lang="en-US"/>
          </a:p>
        </p:txBody>
      </p:sp>
      <p:pic>
        <p:nvPicPr>
          <p:cNvPr id="13" name="Picture 1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3F5ED1CA-8144-3243-9A54-027421561B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07543"/>
            <a:ext cx="1653978" cy="10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610644C-9FBF-A343-8DF2-45C7348A2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921185"/>
            <a:ext cx="963891" cy="5970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E7DF93-D52E-9D4C-9ACC-92FB03E7A5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113125" y="3689958"/>
            <a:ext cx="2078879" cy="2829879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38668C90-AB72-F24F-9649-48B19EECC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6401" y="6421579"/>
            <a:ext cx="1131337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16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>
                <a:solidFill>
                  <a:schemeClr val="tx1"/>
                </a:solidFill>
                <a:latin typeface="Calibri" pitchFamily="34" charset="0"/>
              </a:rPr>
              <a:t>©2021 Arch Capital Group Ltd. All rights reserved. </a:t>
            </a:r>
            <a:endParaRPr lang="en-US" altLang="en-US" sz="700" b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E3DAA45-1F93-824C-9620-68D2B29346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70" y="296115"/>
            <a:ext cx="2166302" cy="3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0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647E7A-1457-A044-8E28-CE48E5A622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23511" y="0"/>
            <a:ext cx="8068490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Picture 1272 x 1080 pixels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26FD04-78F1-F847-8DE4-4C3C7311AEA7}"/>
              </a:ext>
            </a:extLst>
          </p:cNvPr>
          <p:cNvSpPr/>
          <p:nvPr userDrawn="1"/>
        </p:nvSpPr>
        <p:spPr>
          <a:xfrm>
            <a:off x="-2" y="-7436"/>
            <a:ext cx="6096001" cy="6865435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  <a:gd name="connsiteX4" fmla="*/ 0 w 6096001"/>
              <a:gd name="connsiteY4" fmla="*/ 0 h 6858000"/>
              <a:gd name="connsiteX0" fmla="*/ 0 w 6096001"/>
              <a:gd name="connsiteY0" fmla="*/ 7435 h 6865435"/>
              <a:gd name="connsiteX1" fmla="*/ 4163123 w 6096001"/>
              <a:gd name="connsiteY1" fmla="*/ 0 h 6865435"/>
              <a:gd name="connsiteX2" fmla="*/ 6096001 w 6096001"/>
              <a:gd name="connsiteY2" fmla="*/ 6865435 h 6865435"/>
              <a:gd name="connsiteX3" fmla="*/ 0 w 6096001"/>
              <a:gd name="connsiteY3" fmla="*/ 6865435 h 6865435"/>
              <a:gd name="connsiteX4" fmla="*/ 0 w 6096001"/>
              <a:gd name="connsiteY4" fmla="*/ 7435 h 6865435"/>
              <a:gd name="connsiteX0" fmla="*/ 0 w 6096001"/>
              <a:gd name="connsiteY0" fmla="*/ 7435 h 6865435"/>
              <a:gd name="connsiteX1" fmla="*/ 4155689 w 6096001"/>
              <a:gd name="connsiteY1" fmla="*/ 0 h 6865435"/>
              <a:gd name="connsiteX2" fmla="*/ 6096001 w 6096001"/>
              <a:gd name="connsiteY2" fmla="*/ 6865435 h 6865435"/>
              <a:gd name="connsiteX3" fmla="*/ 0 w 6096001"/>
              <a:gd name="connsiteY3" fmla="*/ 6865435 h 6865435"/>
              <a:gd name="connsiteX4" fmla="*/ 0 w 6096001"/>
              <a:gd name="connsiteY4" fmla="*/ 7435 h 68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6865435">
                <a:moveTo>
                  <a:pt x="0" y="7435"/>
                </a:moveTo>
                <a:lnTo>
                  <a:pt x="4155689" y="0"/>
                </a:lnTo>
                <a:lnTo>
                  <a:pt x="6096001" y="6865435"/>
                </a:lnTo>
                <a:lnTo>
                  <a:pt x="0" y="6865435"/>
                </a:lnTo>
                <a:lnTo>
                  <a:pt x="0" y="74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B9F81-D489-6E47-B5C5-F0C14C75F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367" y="2412804"/>
            <a:ext cx="3991458" cy="98488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Slide. </a:t>
            </a:r>
            <a:br>
              <a:rPr lang="en-GB"/>
            </a:br>
            <a:r>
              <a:rPr lang="en-GB"/>
              <a:t>32 pt. Calibri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234E1-440A-2D45-AC59-215339D84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900" y="3525838"/>
            <a:ext cx="3971925" cy="369332"/>
          </a:xfrm>
        </p:spPr>
        <p:txBody>
          <a:bodyPr/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</a:t>
            </a:r>
            <a:endParaRPr lang="en-US"/>
          </a:p>
        </p:txBody>
      </p:sp>
      <p:pic>
        <p:nvPicPr>
          <p:cNvPr id="18" name="Picture 1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B7BD47A2-AC2D-1840-B3AD-AFC174C33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07543"/>
            <a:ext cx="1653978" cy="10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647E7A-1457-A044-8E28-CE48E5A622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Picture 1920 x 1080 pixels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DC0EE2A-D14E-BA46-909F-7768BDCF35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675" y="574675"/>
            <a:ext cx="3209934" cy="534989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 sz="6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907900-C541-3F46-B99E-F3CBE1182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flipH="1">
            <a:off x="1589741" y="5504368"/>
            <a:ext cx="11176000" cy="1029782"/>
          </a:xfrm>
          <a:prstGeom prst="parallelogram">
            <a:avLst>
              <a:gd name="adj" fmla="val 27825"/>
            </a:avLst>
          </a:prstGeom>
          <a:solidFill>
            <a:schemeClr val="tx1"/>
          </a:solidFill>
        </p:spPr>
        <p:txBody>
          <a:bodyPr anchor="ctr" anchorCtr="0">
            <a:noAutofit/>
          </a:bodyPr>
          <a:lstStyle>
            <a:lvl1pPr algn="r"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>
              <a:defRPr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GB"/>
              <a:t>Title Slide. 32 pt. Calibri Title – First text level</a:t>
            </a:r>
          </a:p>
          <a:p>
            <a:pPr lvl="1"/>
            <a:r>
              <a:rPr lang="en-GB"/>
              <a:t>Subtitle here – (press tab for this second text level)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033D1D6-1CA6-3E40-B833-4A9A328827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06" y="5506570"/>
            <a:ext cx="1660688" cy="1026607"/>
          </a:xfrm>
          <a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 sz="6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610644C-9FBF-A343-8DF2-45C7348A2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921185"/>
            <a:ext cx="963891" cy="5970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E7DF93-D52E-9D4C-9ACC-92FB03E7A5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113125" y="3689958"/>
            <a:ext cx="2078879" cy="2829879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38668C90-AB72-F24F-9649-48B19EECC1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6401" y="6421579"/>
            <a:ext cx="1131337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16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>
                <a:solidFill>
                  <a:schemeClr val="tx1"/>
                </a:solidFill>
                <a:latin typeface="Calibri" pitchFamily="34" charset="0"/>
              </a:rPr>
              <a:t>©2022 Arch Capital Group Ltd. All rights reserved. </a:t>
            </a:r>
            <a:endParaRPr lang="en-US" altLang="en-US" sz="700" b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E3DAA45-1F93-824C-9620-68D2B29346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70" y="296115"/>
            <a:ext cx="2166302" cy="3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07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1CB3B9-2D3A-4948-9001-67C9E51CC3E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A49FF9A-B6AB-8940-B2E2-047C2C90F2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4505739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2E8B87-D78F-2A4C-9C6F-50591412CA58}"/>
                </a:ext>
              </a:extLst>
            </p:cNvPr>
            <p:cNvGrpSpPr/>
            <p:nvPr userDrawn="1"/>
          </p:nvGrpSpPr>
          <p:grpSpPr>
            <a:xfrm>
              <a:off x="0" y="246855"/>
              <a:ext cx="12192000" cy="6611145"/>
              <a:chOff x="0" y="246855"/>
              <a:chExt cx="12192000" cy="661114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4E36223-BAAA-A14A-84BD-2E0F0D28D449}"/>
                  </a:ext>
                </a:extLst>
              </p:cNvPr>
              <p:cNvGrpSpPr/>
              <p:nvPr userDrawn="1"/>
            </p:nvGrpSpPr>
            <p:grpSpPr>
              <a:xfrm>
                <a:off x="0" y="6030199"/>
                <a:ext cx="12192000" cy="827801"/>
                <a:chOff x="0" y="6030199"/>
                <a:chExt cx="12192000" cy="827801"/>
              </a:xfrm>
            </p:grpSpPr>
            <p:pic>
              <p:nvPicPr>
                <p:cNvPr id="19" name="Picture 18" descr="Shape&#10;&#10;Description automatically generated">
                  <a:extLst>
                    <a:ext uri="{FF2B5EF4-FFF2-40B4-BE49-F238E27FC236}">
                      <a16:creationId xmlns:a16="http://schemas.microsoft.com/office/drawing/2014/main" id="{731C1316-8B31-DD4D-917F-CFF84CBE58C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60200" y="6563591"/>
                  <a:ext cx="431800" cy="294409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FDF523-9288-0D42-AED3-F131C5949B87}"/>
                    </a:ext>
                  </a:extLst>
                </p:cNvPr>
                <p:cNvSpPr txBox="1"/>
                <p:nvPr userDrawn="1"/>
              </p:nvSpPr>
              <p:spPr>
                <a:xfrm>
                  <a:off x="9236075" y="6662694"/>
                  <a:ext cx="2355850" cy="1000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650" kern="120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rPr>
                    <a:t>©2021 Arch Capital Group Ltd. All rights reserved.</a:t>
                  </a:r>
                </a:p>
              </p:txBody>
            </p:sp>
            <p:pic>
              <p:nvPicPr>
                <p:cNvPr id="24" name="Picture 23" descr="A blue sign with white writing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B48CAFCE-7504-4548-B4EC-F7C984708EC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6030199"/>
                  <a:ext cx="1072800" cy="665876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 descr="Text&#10;&#10;Description automatically generated">
                <a:extLst>
                  <a:ext uri="{FF2B5EF4-FFF2-40B4-BE49-F238E27FC236}">
                    <a16:creationId xmlns:a16="http://schemas.microsoft.com/office/drawing/2014/main" id="{657DE8CA-699F-DC4A-B19E-2094954A03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7585" y="246855"/>
                <a:ext cx="1833571" cy="305595"/>
              </a:xfrm>
              <a:prstGeom prst="rect">
                <a:avLst/>
              </a:prstGeom>
            </p:spPr>
          </p:pic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C24B-771A-764A-B7C5-D4D3FCC0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368AD-1016-124E-A473-A5E7649E5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67" y="2452574"/>
            <a:ext cx="8439633" cy="49244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Use this slide for section breaks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EF0832B-825F-7C41-B45B-E982E51DC8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23511" y="0"/>
            <a:ext cx="8068490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Picture 1272 x 1080 pixels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D38816-A53C-8342-A326-75B4423A7020}"/>
              </a:ext>
            </a:extLst>
          </p:cNvPr>
          <p:cNvGrpSpPr/>
          <p:nvPr userDrawn="1"/>
        </p:nvGrpSpPr>
        <p:grpSpPr>
          <a:xfrm>
            <a:off x="-2" y="-7436"/>
            <a:ext cx="12192002" cy="6865436"/>
            <a:chOff x="-2" y="-7436"/>
            <a:chExt cx="12192002" cy="6865436"/>
          </a:xfrm>
        </p:grpSpPr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D5BBACFB-05A8-5548-BC49-4A9839145190}"/>
                </a:ext>
              </a:extLst>
            </p:cNvPr>
            <p:cNvSpPr/>
            <p:nvPr userDrawn="1"/>
          </p:nvSpPr>
          <p:spPr>
            <a:xfrm>
              <a:off x="-2" y="-7436"/>
              <a:ext cx="6096001" cy="6865435"/>
            </a:xfrm>
            <a:custGeom>
              <a:avLst/>
              <a:gdLst>
                <a:gd name="connsiteX0" fmla="*/ 0 w 6096001"/>
                <a:gd name="connsiteY0" fmla="*/ 0 h 6858000"/>
                <a:gd name="connsiteX1" fmla="*/ 6096001 w 6096001"/>
                <a:gd name="connsiteY1" fmla="*/ 0 h 6858000"/>
                <a:gd name="connsiteX2" fmla="*/ 6096001 w 6096001"/>
                <a:gd name="connsiteY2" fmla="*/ 6858000 h 6858000"/>
                <a:gd name="connsiteX3" fmla="*/ 0 w 6096001"/>
                <a:gd name="connsiteY3" fmla="*/ 6858000 h 6858000"/>
                <a:gd name="connsiteX4" fmla="*/ 0 w 6096001"/>
                <a:gd name="connsiteY4" fmla="*/ 0 h 6858000"/>
                <a:gd name="connsiteX0" fmla="*/ 0 w 6096001"/>
                <a:gd name="connsiteY0" fmla="*/ 7435 h 6865435"/>
                <a:gd name="connsiteX1" fmla="*/ 4163123 w 6096001"/>
                <a:gd name="connsiteY1" fmla="*/ 0 h 6865435"/>
                <a:gd name="connsiteX2" fmla="*/ 6096001 w 6096001"/>
                <a:gd name="connsiteY2" fmla="*/ 6865435 h 6865435"/>
                <a:gd name="connsiteX3" fmla="*/ 0 w 6096001"/>
                <a:gd name="connsiteY3" fmla="*/ 6865435 h 6865435"/>
                <a:gd name="connsiteX4" fmla="*/ 0 w 6096001"/>
                <a:gd name="connsiteY4" fmla="*/ 7435 h 6865435"/>
                <a:gd name="connsiteX0" fmla="*/ 0 w 6096001"/>
                <a:gd name="connsiteY0" fmla="*/ 7435 h 6865435"/>
                <a:gd name="connsiteX1" fmla="*/ 4155689 w 6096001"/>
                <a:gd name="connsiteY1" fmla="*/ 0 h 6865435"/>
                <a:gd name="connsiteX2" fmla="*/ 6096001 w 6096001"/>
                <a:gd name="connsiteY2" fmla="*/ 6865435 h 6865435"/>
                <a:gd name="connsiteX3" fmla="*/ 0 w 6096001"/>
                <a:gd name="connsiteY3" fmla="*/ 6865435 h 6865435"/>
                <a:gd name="connsiteX4" fmla="*/ 0 w 6096001"/>
                <a:gd name="connsiteY4" fmla="*/ 7435 h 68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1" h="6865435">
                  <a:moveTo>
                    <a:pt x="0" y="7435"/>
                  </a:moveTo>
                  <a:lnTo>
                    <a:pt x="4155689" y="0"/>
                  </a:lnTo>
                  <a:lnTo>
                    <a:pt x="6096001" y="6865435"/>
                  </a:lnTo>
                  <a:lnTo>
                    <a:pt x="0" y="6865435"/>
                  </a:lnTo>
                  <a:lnTo>
                    <a:pt x="0" y="74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4E36223-BAAA-A14A-84BD-2E0F0D28D449}"/>
                </a:ext>
              </a:extLst>
            </p:cNvPr>
            <p:cNvGrpSpPr/>
            <p:nvPr userDrawn="1"/>
          </p:nvGrpSpPr>
          <p:grpSpPr>
            <a:xfrm>
              <a:off x="0" y="246855"/>
              <a:ext cx="12192000" cy="6611145"/>
              <a:chOff x="0" y="246855"/>
              <a:chExt cx="12192000" cy="6611145"/>
            </a:xfrm>
          </p:grpSpPr>
          <p:pic>
            <p:nvPicPr>
              <p:cNvPr id="19" name="Picture 18" descr="Shape&#10;&#10;Description automatically generated">
                <a:extLst>
                  <a:ext uri="{FF2B5EF4-FFF2-40B4-BE49-F238E27FC236}">
                    <a16:creationId xmlns:a16="http://schemas.microsoft.com/office/drawing/2014/main" id="{731C1316-8B31-DD4D-917F-CFF84CBE58C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60200" y="6563591"/>
                <a:ext cx="431800" cy="294409"/>
              </a:xfrm>
              <a:prstGeom prst="rect">
                <a:avLst/>
              </a:prstGeom>
            </p:spPr>
          </p:pic>
          <p:pic>
            <p:nvPicPr>
              <p:cNvPr id="16" name="Picture 15" descr="Text&#10;&#10;Description automatically generated">
                <a:extLst>
                  <a:ext uri="{FF2B5EF4-FFF2-40B4-BE49-F238E27FC236}">
                    <a16:creationId xmlns:a16="http://schemas.microsoft.com/office/drawing/2014/main" id="{CC8B16FE-EDEF-CA4E-920A-AF569A72C0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7585" y="246855"/>
                <a:ext cx="1833571" cy="30559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FDF523-9288-0D42-AED3-F131C5949B87}"/>
                  </a:ext>
                </a:extLst>
              </p:cNvPr>
              <p:cNvSpPr txBox="1"/>
              <p:nvPr userDrawn="1"/>
            </p:nvSpPr>
            <p:spPr>
              <a:xfrm>
                <a:off x="9236075" y="6662694"/>
                <a:ext cx="2355850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6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©2021 Arch Capital Group Ltd. All rights reserved.</a:t>
                </a:r>
              </a:p>
            </p:txBody>
          </p:sp>
          <p:pic>
            <p:nvPicPr>
              <p:cNvPr id="24" name="Picture 23" descr="A blue sign with white writing&#10;&#10;Description automatically generated with medium confidence">
                <a:extLst>
                  <a:ext uri="{FF2B5EF4-FFF2-40B4-BE49-F238E27FC236}">
                    <a16:creationId xmlns:a16="http://schemas.microsoft.com/office/drawing/2014/main" id="{B48CAFCE-7504-4548-B4EC-F7C984708E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C24B-771A-764A-B7C5-D4D3FCC0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368AD-1016-124E-A473-A5E7649E5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68" y="2452574"/>
            <a:ext cx="3991458" cy="49244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Use this slide for section breaks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pt 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B5AF882-A685-9B4A-BF57-1D3B3A0B360F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85844F-AB6A-3944-BCA8-4CCCC4D94EA1}"/>
                </a:ext>
              </a:extLst>
            </p:cNvPr>
            <p:cNvSpPr/>
            <p:nvPr userDrawn="1"/>
          </p:nvSpPr>
          <p:spPr>
            <a:xfrm>
              <a:off x="0" y="0"/>
              <a:ext cx="12192000" cy="8032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C8AAEE8A-DD2C-2D4B-B7C1-2C13F165D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9809" y="246855"/>
              <a:ext cx="1833571" cy="305595"/>
            </a:xfrm>
            <a:prstGeom prst="rect">
              <a:avLst/>
            </a:prstGeom>
          </p:spPr>
        </p:pic>
        <p:pic>
          <p:nvPicPr>
            <p:cNvPr id="15" name="Picture 1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72D9FD29-BBA9-F14E-BE54-694EB4F6E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6E67B745-3B4A-3F45-84F4-604FEE92C3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AAE90C-CDDC-1544-8B75-3416C40E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DC40F-FA59-9B42-B5B1-3FCB35CEF1AC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37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pt 1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DEB5B7C-6433-814F-B1B5-5539C6EF71D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pic>
          <p:nvPicPr>
            <p:cNvPr id="8" name="Picture 7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4C4AA5D0-C589-F04D-9014-C5298F470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320" y="5038726"/>
              <a:ext cx="3402279" cy="18192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6E67B745-3B4A-3F45-84F4-604FEE92C3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AAE90C-CDDC-1544-8B75-3416C40E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DC40F-FA59-9B42-B5B1-3FCB35CEF1AC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02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x1 column)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20FD48-F3F0-5642-9232-803D542262D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F43812-8C59-0D4E-85FC-3BA7F7830DEE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pic>
          <p:nvPicPr>
            <p:cNvPr id="13" name="Picture 12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83647D78-20F8-A84A-BC25-1C0478044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320" y="5038726"/>
              <a:ext cx="3402279" cy="18192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8AAEE8A-DD2C-2D4B-B7C1-2C13F165D2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809" y="246855"/>
            <a:ext cx="1833571" cy="3055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3C195B-05C1-D04A-BF6F-1E5B1338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5" y="1083332"/>
            <a:ext cx="10068959" cy="1831271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A37BDEF4-12EC-6F4F-977D-4F404E630C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D1CBE7-F4DE-684C-92C7-B429CABA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5986F-C69E-3241-AC50-A21C1524292B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41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x2 columns)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9A0FDA-E270-C64A-B0A2-FFAC2991494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pic>
          <p:nvPicPr>
            <p:cNvPr id="13" name="Picture 12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48DBA289-28E0-334D-BBA2-8D1608096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320" y="5038726"/>
              <a:ext cx="3402279" cy="18192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756E8E-0E7B-F246-8654-E705F3A6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7" y="1083332"/>
            <a:ext cx="4611790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9701FB6-3ACC-3F43-A6D3-D8BBFDF7CD6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02210" y="1083332"/>
            <a:ext cx="4611790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2D5BDC79-8EDD-8149-A699-F94B5590D0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CB2BB80-D271-F341-940E-D061794C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32A0FF-7B09-6943-A847-E03499BEE06C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87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x3 columns)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DEB5B7C-6433-814F-B1B5-5539C6EF71D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pic>
          <p:nvPicPr>
            <p:cNvPr id="8" name="Picture 7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4C4AA5D0-C589-F04D-9014-C5298F470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320" y="5038726"/>
              <a:ext cx="3402279" cy="18192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C532822-59DB-AF4A-A496-F46F0D8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7" y="1083332"/>
            <a:ext cx="3133699" cy="2169825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B78FACE-2ACD-5342-A963-B6935CD676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0475" y="1083332"/>
            <a:ext cx="3133699" cy="2169825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D97A1B-E3FE-1949-915D-8A85ED93937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846600" y="1083332"/>
            <a:ext cx="3133699" cy="2169825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790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x2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9A0FDA-E270-C64A-B0A2-FFAC2991494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pic>
          <p:nvPicPr>
            <p:cNvPr id="13" name="Picture 12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48DBA289-28E0-334D-BBA2-8D1608096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320" y="5038726"/>
              <a:ext cx="3402279" cy="18192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756E8E-0E7B-F246-8654-E705F3A6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7" y="1083332"/>
            <a:ext cx="4659086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9701FB6-3ACC-3F43-A6D3-D8BBFDF7CD6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1460" y="1083332"/>
            <a:ext cx="4659086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2D5BDC79-8EDD-8149-A699-F94B5590D0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CB2BB80-D271-F341-940E-D061794C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32A0FF-7B09-6943-A847-E03499BEE06C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73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img right)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599A4A1-5A7B-BD4B-8741-6C8A55F65E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23511" y="0"/>
            <a:ext cx="8068490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Picture 1272 x 1080 pixels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42C6D7-2204-B546-87E4-D373AE01C73F}"/>
              </a:ext>
            </a:extLst>
          </p:cNvPr>
          <p:cNvGrpSpPr/>
          <p:nvPr userDrawn="1"/>
        </p:nvGrpSpPr>
        <p:grpSpPr>
          <a:xfrm>
            <a:off x="-2" y="-7436"/>
            <a:ext cx="12192002" cy="6865436"/>
            <a:chOff x="-2" y="-7436"/>
            <a:chExt cx="12192002" cy="68654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34714B-BEB6-3A4D-8D53-E7FC851BEB94}"/>
                </a:ext>
              </a:extLst>
            </p:cNvPr>
            <p:cNvGrpSpPr/>
            <p:nvPr userDrawn="1"/>
          </p:nvGrpSpPr>
          <p:grpSpPr>
            <a:xfrm>
              <a:off x="-2" y="-7436"/>
              <a:ext cx="12192002" cy="6865436"/>
              <a:chOff x="-2" y="-7436"/>
              <a:chExt cx="12192002" cy="6865436"/>
            </a:xfrm>
          </p:grpSpPr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45BEF0EC-C9F1-994B-B03C-690A268C9E2A}"/>
                  </a:ext>
                </a:extLst>
              </p:cNvPr>
              <p:cNvSpPr/>
              <p:nvPr userDrawn="1"/>
            </p:nvSpPr>
            <p:spPr>
              <a:xfrm>
                <a:off x="-2" y="-7436"/>
                <a:ext cx="6096001" cy="6865435"/>
              </a:xfrm>
              <a:custGeom>
                <a:avLst/>
                <a:gdLst>
                  <a:gd name="connsiteX0" fmla="*/ 0 w 6096001"/>
                  <a:gd name="connsiteY0" fmla="*/ 0 h 6858000"/>
                  <a:gd name="connsiteX1" fmla="*/ 6096001 w 6096001"/>
                  <a:gd name="connsiteY1" fmla="*/ 0 h 6858000"/>
                  <a:gd name="connsiteX2" fmla="*/ 6096001 w 6096001"/>
                  <a:gd name="connsiteY2" fmla="*/ 6858000 h 6858000"/>
                  <a:gd name="connsiteX3" fmla="*/ 0 w 6096001"/>
                  <a:gd name="connsiteY3" fmla="*/ 6858000 h 6858000"/>
                  <a:gd name="connsiteX4" fmla="*/ 0 w 6096001"/>
                  <a:gd name="connsiteY4" fmla="*/ 0 h 6858000"/>
                  <a:gd name="connsiteX0" fmla="*/ 0 w 6096001"/>
                  <a:gd name="connsiteY0" fmla="*/ 7435 h 6865435"/>
                  <a:gd name="connsiteX1" fmla="*/ 4163123 w 6096001"/>
                  <a:gd name="connsiteY1" fmla="*/ 0 h 6865435"/>
                  <a:gd name="connsiteX2" fmla="*/ 6096001 w 6096001"/>
                  <a:gd name="connsiteY2" fmla="*/ 6865435 h 6865435"/>
                  <a:gd name="connsiteX3" fmla="*/ 0 w 6096001"/>
                  <a:gd name="connsiteY3" fmla="*/ 6865435 h 6865435"/>
                  <a:gd name="connsiteX4" fmla="*/ 0 w 6096001"/>
                  <a:gd name="connsiteY4" fmla="*/ 7435 h 6865435"/>
                  <a:gd name="connsiteX0" fmla="*/ 0 w 6096001"/>
                  <a:gd name="connsiteY0" fmla="*/ 7435 h 6865435"/>
                  <a:gd name="connsiteX1" fmla="*/ 4155689 w 6096001"/>
                  <a:gd name="connsiteY1" fmla="*/ 0 h 6865435"/>
                  <a:gd name="connsiteX2" fmla="*/ 6096001 w 6096001"/>
                  <a:gd name="connsiteY2" fmla="*/ 6865435 h 6865435"/>
                  <a:gd name="connsiteX3" fmla="*/ 0 w 6096001"/>
                  <a:gd name="connsiteY3" fmla="*/ 6865435 h 6865435"/>
                  <a:gd name="connsiteX4" fmla="*/ 0 w 6096001"/>
                  <a:gd name="connsiteY4" fmla="*/ 7435 h 686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1" h="6865435">
                    <a:moveTo>
                      <a:pt x="0" y="7435"/>
                    </a:moveTo>
                    <a:lnTo>
                      <a:pt x="4155689" y="0"/>
                    </a:lnTo>
                    <a:lnTo>
                      <a:pt x="6096001" y="6865435"/>
                    </a:lnTo>
                    <a:lnTo>
                      <a:pt x="0" y="6865435"/>
                    </a:lnTo>
                    <a:lnTo>
                      <a:pt x="0" y="74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F7E3C83-19F2-6D44-AEE1-49A71BB7F927}"/>
                  </a:ext>
                </a:extLst>
              </p:cNvPr>
              <p:cNvGrpSpPr/>
              <p:nvPr userDrawn="1"/>
            </p:nvGrpSpPr>
            <p:grpSpPr>
              <a:xfrm>
                <a:off x="9236075" y="6563591"/>
                <a:ext cx="2955925" cy="294409"/>
                <a:chOff x="9236075" y="6563591"/>
                <a:chExt cx="2955925" cy="294409"/>
              </a:xfrm>
            </p:grpSpPr>
            <p:pic>
              <p:nvPicPr>
                <p:cNvPr id="14" name="Picture 13" descr="Shape&#10;&#10;Description automatically generated">
                  <a:extLst>
                    <a:ext uri="{FF2B5EF4-FFF2-40B4-BE49-F238E27FC236}">
                      <a16:creationId xmlns:a16="http://schemas.microsoft.com/office/drawing/2014/main" id="{97196229-88C4-184C-A66C-BBD97F83D8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60200" y="6563591"/>
                  <a:ext cx="431800" cy="294409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F47F847-3370-D74D-B531-80980FA60F82}"/>
                    </a:ext>
                  </a:extLst>
                </p:cNvPr>
                <p:cNvSpPr txBox="1"/>
                <p:nvPr userDrawn="1"/>
              </p:nvSpPr>
              <p:spPr>
                <a:xfrm>
                  <a:off x="9236075" y="6662694"/>
                  <a:ext cx="2355850" cy="1000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650" kern="120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rPr>
                    <a:t>©2021 Arch Capital Group Ltd. All rights reserved.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803275"/>
              <a:chOff x="0" y="0"/>
              <a:chExt cx="12192000" cy="8032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</p:grpSp>
        <p:pic>
          <p:nvPicPr>
            <p:cNvPr id="22" name="Picture 21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68CD497C-246C-5646-AA02-5D0D3AE53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756E8E-0E7B-F246-8654-E705F3A6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7" y="1083332"/>
            <a:ext cx="5211208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86B845-211F-1B49-81A1-F71D839A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img left)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599A4A1-5A7B-BD4B-8741-6C8A55F65E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404100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Picture 1166 x 1080 pixels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6E214E-42D8-A147-BEB0-0DAC78B10125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803275"/>
              <a:chOff x="0" y="0"/>
              <a:chExt cx="12192000" cy="8032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</p:grpSp>
        <p:pic>
          <p:nvPicPr>
            <p:cNvPr id="22" name="Picture 21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68CD497C-246C-5646-AA02-5D0D3AE53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756E8E-0E7B-F246-8654-E705F3A6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177" y="1083332"/>
            <a:ext cx="4120273" cy="1800493"/>
          </a:xfr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7E3C83-19F2-6D44-AEE1-49A71BB7F927}"/>
              </a:ext>
            </a:extLst>
          </p:cNvPr>
          <p:cNvGrpSpPr/>
          <p:nvPr userDrawn="1"/>
        </p:nvGrpSpPr>
        <p:grpSpPr>
          <a:xfrm>
            <a:off x="9236075" y="6563591"/>
            <a:ext cx="2955925" cy="294409"/>
            <a:chOff x="9236075" y="6563591"/>
            <a:chExt cx="2955925" cy="294409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97196229-88C4-184C-A66C-BBD97F83D8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60200" y="6563591"/>
              <a:ext cx="431800" cy="29440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47F847-3370-D74D-B531-80980FA60F82}"/>
                </a:ext>
              </a:extLst>
            </p:cNvPr>
            <p:cNvSpPr txBox="1"/>
            <p:nvPr userDrawn="1"/>
          </p:nvSpPr>
          <p:spPr>
            <a:xfrm>
              <a:off x="9236075" y="6662694"/>
              <a:ext cx="2355850" cy="10002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650" kern="1200">
                  <a:solidFill>
                    <a:schemeClr val="tx2"/>
                  </a:solidFill>
                  <a:effectLst/>
                  <a:latin typeface="+mn-lt"/>
                  <a:ea typeface="+mn-ea"/>
                  <a:cs typeface="+mn-cs"/>
                </a:rPr>
                <a:t>©2021 Arch Capital Group Ltd. All rights reserved.</a:t>
              </a:r>
            </a:p>
          </p:txBody>
        </p:sp>
      </p:grp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86B845-211F-1B49-81A1-F71D839A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647E7A-1457-A044-8E28-CE48E5A622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23511" y="0"/>
            <a:ext cx="8068490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Picture 1272 x 1080 pixels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26FD04-78F1-F847-8DE4-4C3C7311AEA7}"/>
              </a:ext>
            </a:extLst>
          </p:cNvPr>
          <p:cNvSpPr/>
          <p:nvPr userDrawn="1"/>
        </p:nvSpPr>
        <p:spPr>
          <a:xfrm>
            <a:off x="-2" y="-7436"/>
            <a:ext cx="6096001" cy="6865435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  <a:gd name="connsiteX4" fmla="*/ 0 w 6096001"/>
              <a:gd name="connsiteY4" fmla="*/ 0 h 6858000"/>
              <a:gd name="connsiteX0" fmla="*/ 0 w 6096001"/>
              <a:gd name="connsiteY0" fmla="*/ 7435 h 6865435"/>
              <a:gd name="connsiteX1" fmla="*/ 4163123 w 6096001"/>
              <a:gd name="connsiteY1" fmla="*/ 0 h 6865435"/>
              <a:gd name="connsiteX2" fmla="*/ 6096001 w 6096001"/>
              <a:gd name="connsiteY2" fmla="*/ 6865435 h 6865435"/>
              <a:gd name="connsiteX3" fmla="*/ 0 w 6096001"/>
              <a:gd name="connsiteY3" fmla="*/ 6865435 h 6865435"/>
              <a:gd name="connsiteX4" fmla="*/ 0 w 6096001"/>
              <a:gd name="connsiteY4" fmla="*/ 7435 h 6865435"/>
              <a:gd name="connsiteX0" fmla="*/ 0 w 6096001"/>
              <a:gd name="connsiteY0" fmla="*/ 7435 h 6865435"/>
              <a:gd name="connsiteX1" fmla="*/ 4155689 w 6096001"/>
              <a:gd name="connsiteY1" fmla="*/ 0 h 6865435"/>
              <a:gd name="connsiteX2" fmla="*/ 6096001 w 6096001"/>
              <a:gd name="connsiteY2" fmla="*/ 6865435 h 6865435"/>
              <a:gd name="connsiteX3" fmla="*/ 0 w 6096001"/>
              <a:gd name="connsiteY3" fmla="*/ 6865435 h 6865435"/>
              <a:gd name="connsiteX4" fmla="*/ 0 w 6096001"/>
              <a:gd name="connsiteY4" fmla="*/ 7435 h 68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6865435">
                <a:moveTo>
                  <a:pt x="0" y="7435"/>
                </a:moveTo>
                <a:lnTo>
                  <a:pt x="4155689" y="0"/>
                </a:lnTo>
                <a:lnTo>
                  <a:pt x="6096001" y="6865435"/>
                </a:lnTo>
                <a:lnTo>
                  <a:pt x="0" y="6865435"/>
                </a:lnTo>
                <a:lnTo>
                  <a:pt x="0" y="74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B9F81-D489-6E47-B5C5-F0C14C75F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367" y="2412804"/>
            <a:ext cx="3991458" cy="98488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Slide. </a:t>
            </a:r>
            <a:br>
              <a:rPr lang="en-GB"/>
            </a:br>
            <a:r>
              <a:rPr lang="en-GB"/>
              <a:t>32 pt. Calibri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234E1-440A-2D45-AC59-215339D84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900" y="3525838"/>
            <a:ext cx="3971925" cy="369332"/>
          </a:xfrm>
        </p:spPr>
        <p:txBody>
          <a:bodyPr/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</a:t>
            </a:r>
            <a:endParaRPr lang="en-US"/>
          </a:p>
        </p:txBody>
      </p:sp>
      <p:pic>
        <p:nvPicPr>
          <p:cNvPr id="18" name="Picture 1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B7BD47A2-AC2D-1840-B3AD-AFC174C33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07543"/>
            <a:ext cx="1653978" cy="10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8AAEE8A-DD2C-2D4B-B7C1-2C13F165D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809" y="246855"/>
            <a:ext cx="1833571" cy="30559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BF8EFA8-E9B2-1F48-A0E6-7F048C716787}"/>
              </a:ext>
            </a:extLst>
          </p:cNvPr>
          <p:cNvGrpSpPr/>
          <p:nvPr userDrawn="1"/>
        </p:nvGrpSpPr>
        <p:grpSpPr>
          <a:xfrm>
            <a:off x="-1" y="0"/>
            <a:ext cx="6672649" cy="6858000"/>
            <a:chOff x="-1" y="0"/>
            <a:chExt cx="6672649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7081B4-790F-C340-801D-B0E72392D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6672649" cy="6858000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3F4A4282-ABE9-074B-B70C-836C41B4A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674" y="3559175"/>
              <a:ext cx="3200075" cy="52001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FEEC48-5F62-F64E-9371-A80AA1330EE3}"/>
                </a:ext>
              </a:extLst>
            </p:cNvPr>
            <p:cNvGrpSpPr/>
            <p:nvPr userDrawn="1"/>
          </p:nvGrpSpPr>
          <p:grpSpPr>
            <a:xfrm>
              <a:off x="447674" y="4378325"/>
              <a:ext cx="4527551" cy="657837"/>
              <a:chOff x="447674" y="4378325"/>
              <a:chExt cx="4527551" cy="65783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51A4CD-8DFB-9945-85D8-9F5A1DFBBFC2}"/>
                  </a:ext>
                </a:extLst>
              </p:cNvPr>
              <p:cNvSpPr txBox="1"/>
              <p:nvPr userDrawn="1"/>
            </p:nvSpPr>
            <p:spPr>
              <a:xfrm>
                <a:off x="447674" y="4378325"/>
                <a:ext cx="4527551" cy="484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50" b="1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ARCH INSURANCE (UK) LIMITED</a:t>
                </a:r>
              </a:p>
              <a:p>
                <a:r>
                  <a:rPr lang="en-GB" sz="10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5th Floor, 60 Great Tower Street, London, EC3R 5AZ</a:t>
                </a:r>
                <a:br>
                  <a:rPr lang="en-GB" sz="10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GB" sz="1050" b="1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www.archinsurance.co.uk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875DA4-2EA7-C44A-AB86-6E5BF9686EE7}"/>
                  </a:ext>
                </a:extLst>
              </p:cNvPr>
              <p:cNvSpPr txBox="1"/>
              <p:nvPr userDrawn="1"/>
            </p:nvSpPr>
            <p:spPr>
              <a:xfrm>
                <a:off x="447674" y="4936135"/>
                <a:ext cx="4527551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6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© 2021 Arch Capital Group Ltd. All rights reserved .00403-2020</a:t>
                </a:r>
              </a:p>
            </p:txBody>
          </p:sp>
        </p:grpSp>
      </p:grpSp>
      <p:sp>
        <p:nvSpPr>
          <p:cNvPr id="28" name="Rectangle 27">
            <a:hlinkClick r:id="rId5"/>
            <a:extLst>
              <a:ext uri="{FF2B5EF4-FFF2-40B4-BE49-F238E27FC236}">
                <a16:creationId xmlns:a16="http://schemas.microsoft.com/office/drawing/2014/main" id="{4F07A3CF-5E9C-0E49-9433-678B017E3EF9}"/>
              </a:ext>
            </a:extLst>
          </p:cNvPr>
          <p:cNvSpPr/>
          <p:nvPr userDrawn="1"/>
        </p:nvSpPr>
        <p:spPr>
          <a:xfrm>
            <a:off x="400050" y="4694798"/>
            <a:ext cx="12573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8AAEE8A-DD2C-2D4B-B7C1-2C13F165D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809" y="246855"/>
            <a:ext cx="1833571" cy="305595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F8EFA8-E9B2-1F48-A0E6-7F048C716787}"/>
              </a:ext>
            </a:extLst>
          </p:cNvPr>
          <p:cNvGrpSpPr/>
          <p:nvPr userDrawn="1"/>
        </p:nvGrpSpPr>
        <p:grpSpPr>
          <a:xfrm>
            <a:off x="-1" y="0"/>
            <a:ext cx="6672649" cy="6858000"/>
            <a:chOff x="-1" y="0"/>
            <a:chExt cx="6672649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7081B4-790F-C340-801D-B0E72392D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6672649" cy="6858000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3F4A4282-ABE9-074B-B70C-836C41B4A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674" y="3559175"/>
              <a:ext cx="3200075" cy="52001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FEEC48-5F62-F64E-9371-A80AA1330EE3}"/>
                </a:ext>
              </a:extLst>
            </p:cNvPr>
            <p:cNvGrpSpPr/>
            <p:nvPr userDrawn="1"/>
          </p:nvGrpSpPr>
          <p:grpSpPr>
            <a:xfrm>
              <a:off x="447674" y="4378325"/>
              <a:ext cx="4527551" cy="657837"/>
              <a:chOff x="447674" y="4378325"/>
              <a:chExt cx="4527551" cy="65783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51A4CD-8DFB-9945-85D8-9F5A1DFBBFC2}"/>
                  </a:ext>
                </a:extLst>
              </p:cNvPr>
              <p:cNvSpPr txBox="1"/>
              <p:nvPr userDrawn="1"/>
            </p:nvSpPr>
            <p:spPr>
              <a:xfrm>
                <a:off x="447674" y="4378325"/>
                <a:ext cx="4527551" cy="484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50" b="1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ARCH INSURANCE (UK) LIMITED</a:t>
                </a:r>
              </a:p>
              <a:p>
                <a:r>
                  <a:rPr lang="en-GB" sz="10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5th Floor, Plantation Place South, 60 Great Tower Street, London, EC3R 5AZ</a:t>
                </a:r>
                <a:br>
                  <a:rPr lang="en-GB" sz="10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GB" sz="1050" b="1" kern="1200" err="1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archinsurance.online</a:t>
                </a:r>
                <a:endParaRPr lang="en-GB" sz="1050" b="1" kern="1200">
                  <a:solidFill>
                    <a:schemeClr val="tx2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875DA4-2EA7-C44A-AB86-6E5BF9686EE7}"/>
                  </a:ext>
                </a:extLst>
              </p:cNvPr>
              <p:cNvSpPr txBox="1"/>
              <p:nvPr userDrawn="1"/>
            </p:nvSpPr>
            <p:spPr>
              <a:xfrm>
                <a:off x="447674" y="4936135"/>
                <a:ext cx="4527551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6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© 2021 Arch Capital Group Ltd. All rights reserved. 00403-2020</a:t>
                </a:r>
              </a:p>
            </p:txBody>
          </p:sp>
        </p:grpSp>
      </p:grpSp>
      <p:sp>
        <p:nvSpPr>
          <p:cNvPr id="28" name="Rectangle 27">
            <a:hlinkClick r:id="rId6"/>
            <a:extLst>
              <a:ext uri="{FF2B5EF4-FFF2-40B4-BE49-F238E27FC236}">
                <a16:creationId xmlns:a16="http://schemas.microsoft.com/office/drawing/2014/main" id="{4F07A3CF-5E9C-0E49-9433-678B017E3EF9}"/>
              </a:ext>
            </a:extLst>
          </p:cNvPr>
          <p:cNvSpPr/>
          <p:nvPr userDrawn="1"/>
        </p:nvSpPr>
        <p:spPr>
          <a:xfrm>
            <a:off x="400050" y="4694798"/>
            <a:ext cx="12573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977A6-66F7-C94D-BF8B-DB7C733C50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7790" y="4296181"/>
            <a:ext cx="3075590" cy="969496"/>
          </a:xfrm>
        </p:spPr>
        <p:txBody>
          <a:bodyPr anchor="b"/>
          <a:lstStyle>
            <a:lvl1pPr>
              <a:spcAft>
                <a:spcPts val="600"/>
              </a:spcAft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lang="en-GB" sz="12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2pPr>
            <a:lvl3pPr marL="501650" indent="-501650">
              <a:spcAft>
                <a:spcPts val="0"/>
              </a:spcAft>
              <a:buNone/>
              <a:tabLst/>
              <a:defRPr lang="en-GB" sz="12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1"/>
            <a:r>
              <a:rPr lang="en-GB"/>
              <a:t>Title</a:t>
            </a:r>
          </a:p>
          <a:p>
            <a:pPr lvl="2"/>
            <a:r>
              <a:rPr lang="en-GB"/>
              <a:t>Tel: 	+00 0000 </a:t>
            </a:r>
          </a:p>
          <a:p>
            <a:pPr lvl="2"/>
            <a:r>
              <a:rPr lang="en-GB"/>
              <a:t>Email:	</a:t>
            </a:r>
            <a:r>
              <a:rPr lang="en-GB" err="1"/>
              <a:t>name@archinsurance.com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FD15EB-F116-8345-8C5C-2F8F01FE9C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362825" y="3559175"/>
            <a:ext cx="1292225" cy="1674174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GB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4708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Slide 1 –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B5AF882-A685-9B4A-BF57-1D3B3A0B360F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85844F-AB6A-3944-BCA8-4CCCC4D94EA1}"/>
                </a:ext>
              </a:extLst>
            </p:cNvPr>
            <p:cNvSpPr/>
            <p:nvPr userDrawn="1"/>
          </p:nvSpPr>
          <p:spPr>
            <a:xfrm>
              <a:off x="0" y="0"/>
              <a:ext cx="12192000" cy="8032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C8AAEE8A-DD2C-2D4B-B7C1-2C13F165D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9809" y="246855"/>
              <a:ext cx="1833571" cy="305595"/>
            </a:xfrm>
            <a:prstGeom prst="rect">
              <a:avLst/>
            </a:prstGeom>
          </p:spPr>
        </p:pic>
        <p:pic>
          <p:nvPicPr>
            <p:cNvPr id="15" name="Picture 1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72D9FD29-BBA9-F14E-BE54-694EB4F6E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92BED-A725-474B-B6EF-7A8E10510770}"/>
              </a:ext>
            </a:extLst>
          </p:cNvPr>
          <p:cNvSpPr txBox="1"/>
          <p:nvPr userDrawn="1"/>
        </p:nvSpPr>
        <p:spPr>
          <a:xfrm>
            <a:off x="311150" y="147080"/>
            <a:ext cx="1501775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Sales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13A8A7-710D-424D-8034-49693E935DA1}"/>
              </a:ext>
            </a:extLst>
          </p:cNvPr>
          <p:cNvGrpSpPr/>
          <p:nvPr userDrawn="1"/>
        </p:nvGrpSpPr>
        <p:grpSpPr>
          <a:xfrm>
            <a:off x="-162590" y="1085422"/>
            <a:ext cx="6087140" cy="5085839"/>
            <a:chOff x="370276" y="1085422"/>
            <a:chExt cx="6087140" cy="5085839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2B119F4E-3BCA-9F41-85FA-FBFDA8913A98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1038458349"/>
                </p:ext>
              </p:extLst>
            </p:nvPr>
          </p:nvGraphicFramePr>
          <p:xfrm>
            <a:off x="960724" y="1851202"/>
            <a:ext cx="5496692" cy="36644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3D221C-69B3-4B43-8FD8-2BC20F817220}"/>
                </a:ext>
              </a:extLst>
            </p:cNvPr>
            <p:cNvSpPr txBox="1"/>
            <p:nvPr userDrawn="1"/>
          </p:nvSpPr>
          <p:spPr>
            <a:xfrm>
              <a:off x="370276" y="1085422"/>
              <a:ext cx="554474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2"/>
                  </a:solidFill>
                </a:rPr>
                <a:t>Identify your charts and tables.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3630B1-1336-AB4F-8F84-5B6EB52AB79B}"/>
                </a:ext>
              </a:extLst>
            </p:cNvPr>
            <p:cNvSpPr txBox="1"/>
            <p:nvPr userDrawn="1"/>
          </p:nvSpPr>
          <p:spPr>
            <a:xfrm>
              <a:off x="1435316" y="5986595"/>
              <a:ext cx="342177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0">
                  <a:solidFill>
                    <a:schemeClr val="tx2"/>
                  </a:solidFill>
                </a:rPr>
                <a:t>*Provide source information where applicable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DE7022-435C-0848-B3F8-B70F577A29FD}"/>
              </a:ext>
            </a:extLst>
          </p:cNvPr>
          <p:cNvGrpSpPr/>
          <p:nvPr userDrawn="1"/>
        </p:nvGrpSpPr>
        <p:grpSpPr>
          <a:xfrm>
            <a:off x="5730449" y="1085422"/>
            <a:ext cx="6086901" cy="5085839"/>
            <a:chOff x="6466507" y="1085422"/>
            <a:chExt cx="6086901" cy="50858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A6C74A-DA04-DB42-85AB-2F7657C3CFFE}"/>
                </a:ext>
              </a:extLst>
            </p:cNvPr>
            <p:cNvSpPr txBox="1"/>
            <p:nvPr userDrawn="1"/>
          </p:nvSpPr>
          <p:spPr>
            <a:xfrm>
              <a:off x="6466507" y="1085422"/>
              <a:ext cx="554474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2"/>
                  </a:solidFill>
                </a:rPr>
                <a:t>Use the Arch Color Palette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BB5EA5-EA5A-4140-96B9-B214FB0C37C2}"/>
                </a:ext>
              </a:extLst>
            </p:cNvPr>
            <p:cNvSpPr txBox="1"/>
            <p:nvPr userDrawn="1"/>
          </p:nvSpPr>
          <p:spPr>
            <a:xfrm>
              <a:off x="7531547" y="5986595"/>
              <a:ext cx="342177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0">
                  <a:solidFill>
                    <a:schemeClr val="tx2"/>
                  </a:solidFill>
                </a:rPr>
                <a:t>*Provide source information where applicable</a:t>
              </a:r>
            </a:p>
          </p:txBody>
        </p:sp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1C62BC32-556D-5241-9008-9F1A526236C8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2211663075"/>
                </p:ext>
              </p:extLst>
            </p:nvPr>
          </p:nvGraphicFramePr>
          <p:xfrm>
            <a:off x="7056716" y="1851202"/>
            <a:ext cx="5496692" cy="36644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41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Slide 2 – Text +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32" descr="Two people talking&#10;&#10;Description automatically generated with medium confidence">
            <a:extLst>
              <a:ext uri="{FF2B5EF4-FFF2-40B4-BE49-F238E27FC236}">
                <a16:creationId xmlns:a16="http://schemas.microsoft.com/office/drawing/2014/main" id="{6B8842E3-D52A-F949-B462-6D498AD57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3511" y="0"/>
            <a:ext cx="8068490" cy="6858000"/>
          </a:xfrm>
          <a:prstGeom prst="rect">
            <a:avLst/>
          </a:prstGeom>
        </p:spPr>
      </p:pic>
      <p:pic>
        <p:nvPicPr>
          <p:cNvPr id="15" name="Picture 1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2D9FD29-BBA9-F14E-BE54-694EB4F6EA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0199"/>
            <a:ext cx="1072800" cy="665876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E587AA-970F-1D4E-ABED-DEFE5018C241}"/>
              </a:ext>
            </a:extLst>
          </p:cNvPr>
          <p:cNvGrpSpPr/>
          <p:nvPr userDrawn="1"/>
        </p:nvGrpSpPr>
        <p:grpSpPr>
          <a:xfrm>
            <a:off x="-2" y="-7436"/>
            <a:ext cx="12192002" cy="6865436"/>
            <a:chOff x="-2" y="-7436"/>
            <a:chExt cx="12192002" cy="68654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939DDE-2153-5046-9628-9BA051C5586E}"/>
                </a:ext>
              </a:extLst>
            </p:cNvPr>
            <p:cNvGrpSpPr/>
            <p:nvPr userDrawn="1"/>
          </p:nvGrpSpPr>
          <p:grpSpPr>
            <a:xfrm>
              <a:off x="-2" y="-7436"/>
              <a:ext cx="12192002" cy="6865436"/>
              <a:chOff x="-2" y="-7436"/>
              <a:chExt cx="12192002" cy="6865436"/>
            </a:xfrm>
          </p:grpSpPr>
          <p:sp>
            <p:nvSpPr>
              <p:cNvPr id="28" name="Rectangle 12">
                <a:extLst>
                  <a:ext uri="{FF2B5EF4-FFF2-40B4-BE49-F238E27FC236}">
                    <a16:creationId xmlns:a16="http://schemas.microsoft.com/office/drawing/2014/main" id="{10B09C5B-F6A0-2047-9626-9626CF9A2E0C}"/>
                  </a:ext>
                </a:extLst>
              </p:cNvPr>
              <p:cNvSpPr/>
              <p:nvPr userDrawn="1"/>
            </p:nvSpPr>
            <p:spPr>
              <a:xfrm>
                <a:off x="-2" y="-7436"/>
                <a:ext cx="6096001" cy="6865435"/>
              </a:xfrm>
              <a:custGeom>
                <a:avLst/>
                <a:gdLst>
                  <a:gd name="connsiteX0" fmla="*/ 0 w 6096001"/>
                  <a:gd name="connsiteY0" fmla="*/ 0 h 6858000"/>
                  <a:gd name="connsiteX1" fmla="*/ 6096001 w 6096001"/>
                  <a:gd name="connsiteY1" fmla="*/ 0 h 6858000"/>
                  <a:gd name="connsiteX2" fmla="*/ 6096001 w 6096001"/>
                  <a:gd name="connsiteY2" fmla="*/ 6858000 h 6858000"/>
                  <a:gd name="connsiteX3" fmla="*/ 0 w 6096001"/>
                  <a:gd name="connsiteY3" fmla="*/ 6858000 h 6858000"/>
                  <a:gd name="connsiteX4" fmla="*/ 0 w 6096001"/>
                  <a:gd name="connsiteY4" fmla="*/ 0 h 6858000"/>
                  <a:gd name="connsiteX0" fmla="*/ 0 w 6096001"/>
                  <a:gd name="connsiteY0" fmla="*/ 7435 h 6865435"/>
                  <a:gd name="connsiteX1" fmla="*/ 4163123 w 6096001"/>
                  <a:gd name="connsiteY1" fmla="*/ 0 h 6865435"/>
                  <a:gd name="connsiteX2" fmla="*/ 6096001 w 6096001"/>
                  <a:gd name="connsiteY2" fmla="*/ 6865435 h 6865435"/>
                  <a:gd name="connsiteX3" fmla="*/ 0 w 6096001"/>
                  <a:gd name="connsiteY3" fmla="*/ 6865435 h 6865435"/>
                  <a:gd name="connsiteX4" fmla="*/ 0 w 6096001"/>
                  <a:gd name="connsiteY4" fmla="*/ 7435 h 6865435"/>
                  <a:gd name="connsiteX0" fmla="*/ 0 w 6096001"/>
                  <a:gd name="connsiteY0" fmla="*/ 7435 h 6865435"/>
                  <a:gd name="connsiteX1" fmla="*/ 4155689 w 6096001"/>
                  <a:gd name="connsiteY1" fmla="*/ 0 h 6865435"/>
                  <a:gd name="connsiteX2" fmla="*/ 6096001 w 6096001"/>
                  <a:gd name="connsiteY2" fmla="*/ 6865435 h 6865435"/>
                  <a:gd name="connsiteX3" fmla="*/ 0 w 6096001"/>
                  <a:gd name="connsiteY3" fmla="*/ 6865435 h 6865435"/>
                  <a:gd name="connsiteX4" fmla="*/ 0 w 6096001"/>
                  <a:gd name="connsiteY4" fmla="*/ 7435 h 686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1" h="6865435">
                    <a:moveTo>
                      <a:pt x="0" y="7435"/>
                    </a:moveTo>
                    <a:lnTo>
                      <a:pt x="4155689" y="0"/>
                    </a:lnTo>
                    <a:lnTo>
                      <a:pt x="6096001" y="6865435"/>
                    </a:lnTo>
                    <a:lnTo>
                      <a:pt x="0" y="6865435"/>
                    </a:lnTo>
                    <a:lnTo>
                      <a:pt x="0" y="74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C5BA7B6-1629-1045-B269-DBD5FBE6171A}"/>
                  </a:ext>
                </a:extLst>
              </p:cNvPr>
              <p:cNvGrpSpPr/>
              <p:nvPr userDrawn="1"/>
            </p:nvGrpSpPr>
            <p:grpSpPr>
              <a:xfrm>
                <a:off x="9236075" y="6563591"/>
                <a:ext cx="2955925" cy="294409"/>
                <a:chOff x="9236075" y="6563591"/>
                <a:chExt cx="2955925" cy="294409"/>
              </a:xfrm>
            </p:grpSpPr>
            <p:pic>
              <p:nvPicPr>
                <p:cNvPr id="30" name="Picture 29" descr="Shape&#10;&#10;Description automatically generated">
                  <a:extLst>
                    <a:ext uri="{FF2B5EF4-FFF2-40B4-BE49-F238E27FC236}">
                      <a16:creationId xmlns:a16="http://schemas.microsoft.com/office/drawing/2014/main" id="{41B66C33-9716-C54B-B49E-0E256435307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60200" y="6563591"/>
                  <a:ext cx="431800" cy="294409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E8175D2-D43E-6040-B8B7-8DD6756BCDCD}"/>
                    </a:ext>
                  </a:extLst>
                </p:cNvPr>
                <p:cNvSpPr txBox="1"/>
                <p:nvPr userDrawn="1"/>
              </p:nvSpPr>
              <p:spPr>
                <a:xfrm>
                  <a:off x="9236075" y="6662694"/>
                  <a:ext cx="2355850" cy="1000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650" kern="120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rPr>
                    <a:t>©2021 Arch Capital Group Ltd. All rights reserved.</a:t>
                  </a:r>
                </a:p>
              </p:txBody>
            </p:sp>
          </p:grpSp>
        </p:grpSp>
        <p:pic>
          <p:nvPicPr>
            <p:cNvPr id="27" name="Picture 26" descr="Text&#10;&#10;Description automatically generated">
              <a:extLst>
                <a:ext uri="{FF2B5EF4-FFF2-40B4-BE49-F238E27FC236}">
                  <a16:creationId xmlns:a16="http://schemas.microsoft.com/office/drawing/2014/main" id="{A197DF87-6E01-294E-8BB7-04F8BA2B43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9809" y="246855"/>
              <a:ext cx="1833571" cy="305595"/>
            </a:xfrm>
            <a:prstGeom prst="rect">
              <a:avLst/>
            </a:prstGeom>
          </p:spPr>
        </p:pic>
        <p:pic>
          <p:nvPicPr>
            <p:cNvPr id="25" name="Picture 2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391E9B65-FFCB-5142-863E-D168AA062E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785844F-AB6A-3944-BCA8-4CCCC4D94EA1}"/>
              </a:ext>
            </a:extLst>
          </p:cNvPr>
          <p:cNvSpPr/>
          <p:nvPr userDrawn="1"/>
        </p:nvSpPr>
        <p:spPr>
          <a:xfrm>
            <a:off x="0" y="0"/>
            <a:ext cx="12192000" cy="803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8AAEE8A-DD2C-2D4B-B7C1-2C13F165D2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809" y="246855"/>
            <a:ext cx="1833571" cy="305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392BED-A725-474B-B6EF-7A8E10510770}"/>
              </a:ext>
            </a:extLst>
          </p:cNvPr>
          <p:cNvSpPr txBox="1"/>
          <p:nvPr userDrawn="1"/>
        </p:nvSpPr>
        <p:spPr>
          <a:xfrm>
            <a:off x="311150" y="147080"/>
            <a:ext cx="857885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Content Slide Title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8187C6-06B0-3F45-AADF-305DF6A83713}"/>
              </a:ext>
            </a:extLst>
          </p:cNvPr>
          <p:cNvSpPr txBox="1"/>
          <p:nvPr userDrawn="1"/>
        </p:nvSpPr>
        <p:spPr>
          <a:xfrm>
            <a:off x="320675" y="1098575"/>
            <a:ext cx="5213350" cy="25391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16000" indent="-2160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2"/>
                </a:solidFill>
              </a:rPr>
              <a:t>Use an Arch Palette Color for </a:t>
            </a:r>
            <a:br>
              <a:rPr lang="en-US" sz="2000" b="1">
                <a:solidFill>
                  <a:schemeClr val="bg2"/>
                </a:solidFill>
              </a:rPr>
            </a:br>
            <a:r>
              <a:rPr lang="en-US" sz="2000" b="1">
                <a:solidFill>
                  <a:schemeClr val="bg2"/>
                </a:solidFill>
              </a:rPr>
              <a:t>your subhead. Be consistent. </a:t>
            </a:r>
            <a:br>
              <a:rPr lang="en-US" sz="2000" b="1">
                <a:solidFill>
                  <a:schemeClr val="bg2"/>
                </a:solidFill>
              </a:rPr>
            </a:br>
            <a:r>
              <a:rPr lang="en-US" sz="2000" b="1">
                <a:solidFill>
                  <a:schemeClr val="bg2"/>
                </a:solidFill>
              </a:rPr>
              <a:t>Do not use yellow, orange or tan.</a:t>
            </a:r>
          </a:p>
          <a:p>
            <a:pPr marL="216000" indent="-216000" algn="l"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2"/>
                </a:solidFill>
              </a:rPr>
              <a:t>When a single image is used, it may </a:t>
            </a:r>
            <a:br>
              <a:rPr lang="en-US" sz="2000" b="0">
                <a:solidFill>
                  <a:schemeClr val="tx2"/>
                </a:solidFill>
              </a:rPr>
            </a:br>
            <a:r>
              <a:rPr lang="en-US" sz="2000" b="0">
                <a:solidFill>
                  <a:schemeClr val="tx2"/>
                </a:solidFill>
              </a:rPr>
              <a:t>appear on either side of the text.</a:t>
            </a:r>
          </a:p>
          <a:p>
            <a:pPr marL="216000" indent="-216000" algn="l"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2"/>
                </a:solidFill>
              </a:rPr>
              <a:t>A minimum margin of 0.95 cm should </a:t>
            </a:r>
            <a:br>
              <a:rPr lang="en-US" sz="2000" b="0">
                <a:solidFill>
                  <a:schemeClr val="tx2"/>
                </a:solidFill>
              </a:rPr>
            </a:br>
            <a:r>
              <a:rPr lang="en-US" sz="2000" b="0">
                <a:solidFill>
                  <a:schemeClr val="tx2"/>
                </a:solidFill>
              </a:rPr>
              <a:t>separate the text from the image. </a:t>
            </a:r>
          </a:p>
          <a:p>
            <a:pPr marL="216000" indent="-2160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0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Slide 3 –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EE1398-7C39-1A45-B55D-AADFCEEC3967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3B6D76-C700-9F4F-953E-C6E35AB6C677}"/>
                </a:ext>
              </a:extLst>
            </p:cNvPr>
            <p:cNvSpPr txBox="1"/>
            <p:nvPr userDrawn="1"/>
          </p:nvSpPr>
          <p:spPr>
            <a:xfrm>
              <a:off x="311150" y="147080"/>
              <a:ext cx="857885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Content Slide Title</a:t>
              </a:r>
            </a:p>
          </p:txBody>
        </p:sp>
      </p:grp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BB003D-4801-2F4F-9C04-37D6D9C4FFD1}"/>
              </a:ext>
            </a:extLst>
          </p:cNvPr>
          <p:cNvSpPr txBox="1"/>
          <p:nvPr userDrawn="1"/>
        </p:nvSpPr>
        <p:spPr>
          <a:xfrm>
            <a:off x="320674" y="1083332"/>
            <a:ext cx="11534775" cy="45858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2"/>
                </a:solidFill>
              </a:rPr>
              <a:t>Main subheads may be used if needed. Calibri 24 pt. bold. Use an Arch Palette Color for your main subhead. Be consistent. Do not use yellow, orange or tan. </a:t>
            </a:r>
            <a:r>
              <a:rPr lang="en-US" sz="2400" b="1" i="1">
                <a:solidFill>
                  <a:schemeClr val="bg2"/>
                </a:solidFill>
              </a:rPr>
              <a:t>(On the Master Slides the main subheads option is on the first text level.) 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i="1">
                <a:solidFill>
                  <a:schemeClr val="tx2"/>
                </a:solidFill>
              </a:rPr>
              <a:t>Note: </a:t>
            </a:r>
            <a:r>
              <a:rPr lang="en-US" sz="2000" b="0" i="1">
                <a:solidFill>
                  <a:schemeClr val="tx2"/>
                </a:solidFill>
              </a:rPr>
              <a:t>Don’t forget – To select a text level option: highlight chosen text and press </a:t>
            </a:r>
            <a:r>
              <a:rPr lang="en-US" sz="2000" b="1" i="0">
                <a:solidFill>
                  <a:schemeClr val="tx2"/>
                </a:solidFill>
              </a:rPr>
              <a:t>Tab</a:t>
            </a:r>
            <a:r>
              <a:rPr lang="en-US" sz="2000" b="0" i="1">
                <a:solidFill>
                  <a:schemeClr val="tx2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0">
                <a:solidFill>
                  <a:schemeClr val="tx2"/>
                </a:solidFill>
              </a:rPr>
              <a:t>Main text is Calibri 20 pt. Consider calling out words for emphasis by using </a:t>
            </a:r>
            <a:r>
              <a:rPr lang="en-US" sz="2000" b="1">
                <a:solidFill>
                  <a:schemeClr val="tx2"/>
                </a:solidFill>
              </a:rPr>
              <a:t>bold</a:t>
            </a:r>
            <a:r>
              <a:rPr lang="en-US" sz="2000" b="0">
                <a:solidFill>
                  <a:schemeClr val="tx2"/>
                </a:solidFill>
              </a:rPr>
              <a:t> or </a:t>
            </a:r>
            <a:r>
              <a:rPr lang="en-US" sz="2000" b="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italic</a:t>
            </a:r>
            <a:r>
              <a:rPr lang="en-US" sz="2000" b="0">
                <a:solidFill>
                  <a:schemeClr val="tx2"/>
                </a:solidFill>
              </a:rPr>
              <a:t>. Do not underline words. </a:t>
            </a:r>
            <a:r>
              <a:rPr lang="en-US" sz="2000" b="0" i="1">
                <a:solidFill>
                  <a:schemeClr val="tx2"/>
                </a:solidFill>
              </a:rPr>
              <a:t>(On the Master Slides the first bullet option is on the second text level.)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i="0">
                <a:solidFill>
                  <a:schemeClr val="bg2"/>
                </a:solidFill>
              </a:rPr>
              <a:t>Smaller subheads may be used if needed within the main text/body copy. Calibri 20 pt. bold. Use an Arch Palette Color for smaller subheads. Be consistent. Do not use yellow, orange or tan. </a:t>
            </a:r>
            <a:r>
              <a:rPr lang="en-US" sz="2000" b="1" i="1">
                <a:solidFill>
                  <a:schemeClr val="bg2"/>
                </a:solidFill>
              </a:rPr>
              <a:t>(On the Master Slides </a:t>
            </a:r>
            <a:br>
              <a:rPr lang="en-US" sz="2000" b="1" i="1">
                <a:solidFill>
                  <a:schemeClr val="bg2"/>
                </a:solidFill>
              </a:rPr>
            </a:br>
            <a:r>
              <a:rPr lang="en-US" sz="2000" b="1" i="1">
                <a:solidFill>
                  <a:schemeClr val="bg2"/>
                </a:solidFill>
              </a:rPr>
              <a:t>the smaller subheads option is on the fifth text level.) </a:t>
            </a:r>
          </a:p>
          <a:p>
            <a:pPr marL="216000" indent="-21600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2"/>
                </a:solidFill>
              </a:rPr>
              <a:t>To start a bulleted list (Calibri 20 pt.): Click a hard return and simply start typing. Then highlight the text to </a:t>
            </a:r>
            <a:br>
              <a:rPr lang="en-US" sz="2000" b="0">
                <a:solidFill>
                  <a:schemeClr val="tx2"/>
                </a:solidFill>
              </a:rPr>
            </a:br>
            <a:r>
              <a:rPr lang="en-US" sz="2000" b="0">
                <a:solidFill>
                  <a:schemeClr val="tx2"/>
                </a:solidFill>
              </a:rPr>
              <a:t>be bulleted and press </a:t>
            </a:r>
            <a:r>
              <a:rPr lang="en-US" sz="2000" b="1">
                <a:solidFill>
                  <a:schemeClr val="tx2"/>
                </a:solidFill>
              </a:rPr>
              <a:t>Tab</a:t>
            </a:r>
            <a:r>
              <a:rPr lang="en-US" sz="2000" b="0">
                <a:solidFill>
                  <a:schemeClr val="tx2"/>
                </a:solidFill>
              </a:rPr>
              <a:t>. </a:t>
            </a:r>
            <a:r>
              <a:rPr lang="en-US" sz="2000" b="0" i="1">
                <a:solidFill>
                  <a:schemeClr val="tx2"/>
                </a:solidFill>
              </a:rPr>
              <a:t>(On the Master Slides the first bullet option is on the third text level.)</a:t>
            </a:r>
          </a:p>
          <a:p>
            <a:pPr marL="432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System Font Regular"/>
              <a:buChar char="-"/>
              <a:tabLst/>
              <a:defRPr/>
            </a:pPr>
            <a:r>
              <a:rPr lang="en-US" sz="1800" b="0">
                <a:solidFill>
                  <a:schemeClr val="tx2"/>
                </a:solidFill>
              </a:rPr>
              <a:t>To select the second bullet option (Calibri 18 pt.): Click a hard return and simply start typing. Then highlight the text </a:t>
            </a:r>
            <a:br>
              <a:rPr lang="en-US" sz="1800" b="0">
                <a:solidFill>
                  <a:schemeClr val="tx2"/>
                </a:solidFill>
              </a:rPr>
            </a:br>
            <a:r>
              <a:rPr lang="en-US" sz="1800" b="0">
                <a:solidFill>
                  <a:schemeClr val="tx2"/>
                </a:solidFill>
              </a:rPr>
              <a:t>to be bulleted and press </a:t>
            </a:r>
            <a:r>
              <a:rPr lang="en-US" sz="1800" b="1">
                <a:solidFill>
                  <a:schemeClr val="tx2"/>
                </a:solidFill>
              </a:rPr>
              <a:t>Tab</a:t>
            </a:r>
            <a:r>
              <a:rPr lang="en-US" sz="1800" b="0">
                <a:solidFill>
                  <a:schemeClr val="tx2"/>
                </a:solidFill>
              </a:rPr>
              <a:t>. </a:t>
            </a:r>
            <a:r>
              <a:rPr lang="en-US" sz="1800" b="0" i="1">
                <a:solidFill>
                  <a:schemeClr val="tx2"/>
                </a:solidFill>
              </a:rPr>
              <a:t>(On the Master Slides the second bullet option is on the fourth text level.)</a:t>
            </a:r>
            <a:endParaRPr lang="en-US" sz="2000" b="0" i="1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4CA1F-F580-2848-BC6E-9BB72FABAAD1}"/>
              </a:ext>
            </a:extLst>
          </p:cNvPr>
          <p:cNvSpPr txBox="1"/>
          <p:nvPr userDrawn="1"/>
        </p:nvSpPr>
        <p:spPr>
          <a:xfrm>
            <a:off x="336550" y="5576618"/>
            <a:ext cx="1185545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b="1" i="1" spc="-20" baseline="0">
                <a:solidFill>
                  <a:schemeClr val="tx2"/>
                </a:solidFill>
              </a:rPr>
              <a:t>Note: </a:t>
            </a:r>
            <a:r>
              <a:rPr lang="en-US" sz="2000" b="0" i="1" spc="-20" baseline="0">
                <a:solidFill>
                  <a:schemeClr val="tx2"/>
                </a:solidFill>
              </a:rPr>
              <a:t>To change the text to a non-bulleted format, go to the </a:t>
            </a:r>
            <a:r>
              <a:rPr lang="en-US" sz="2000" b="1" i="0" spc="-20" baseline="0">
                <a:solidFill>
                  <a:schemeClr val="tx2"/>
                </a:solidFill>
              </a:rPr>
              <a:t>Home Tab</a:t>
            </a:r>
            <a:r>
              <a:rPr lang="en-US" sz="2000" b="0" i="1" spc="-20" baseline="0">
                <a:solidFill>
                  <a:schemeClr val="tx2"/>
                </a:solidFill>
              </a:rPr>
              <a:t>, select the </a:t>
            </a:r>
            <a:r>
              <a:rPr lang="en-US" sz="2000" b="1" i="0" spc="-20" baseline="0">
                <a:solidFill>
                  <a:schemeClr val="tx2"/>
                </a:solidFill>
              </a:rPr>
              <a:t>Bullet button </a:t>
            </a:r>
            <a:r>
              <a:rPr lang="en-US" sz="2000" b="0" i="1" spc="-20" baseline="0">
                <a:solidFill>
                  <a:schemeClr val="tx2"/>
                </a:solidFill>
              </a:rPr>
              <a:t>then select </a:t>
            </a:r>
            <a:r>
              <a:rPr lang="en-US" sz="2000" b="1" i="0" spc="-20" baseline="0">
                <a:solidFill>
                  <a:schemeClr val="tx2"/>
                </a:solidFill>
              </a:rPr>
              <a:t>None</a:t>
            </a:r>
            <a:r>
              <a:rPr lang="en-US" sz="2000" b="0" i="1" spc="-20" baseline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0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tructions Slide 1 –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EE1398-7C39-1A45-B55D-AADFCEEC3967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3B6D76-C700-9F4F-953E-C6E35AB6C677}"/>
                </a:ext>
              </a:extLst>
            </p:cNvPr>
            <p:cNvSpPr txBox="1"/>
            <p:nvPr userDrawn="1"/>
          </p:nvSpPr>
          <p:spPr>
            <a:xfrm>
              <a:off x="311149" y="147080"/>
              <a:ext cx="960287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Pick a template format (Master Slide) for new slide</a:t>
              </a:r>
            </a:p>
          </p:txBody>
        </p:sp>
      </p:grp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57518C6E-9699-BF48-937F-39AA43B9D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55E9AAA-6782-064E-AC02-EB4BA6F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9067-4B39-FC4C-8018-95F0BDE2E872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A404D-C698-4F4A-BC0E-03CA940D7FC0}"/>
              </a:ext>
            </a:extLst>
          </p:cNvPr>
          <p:cNvSpPr txBox="1"/>
          <p:nvPr userDrawn="1"/>
        </p:nvSpPr>
        <p:spPr>
          <a:xfrm>
            <a:off x="320675" y="1098575"/>
            <a:ext cx="100584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indent="0" algn="l"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2000" b="0">
                <a:solidFill>
                  <a:schemeClr val="tx2"/>
                </a:solidFill>
              </a:rPr>
              <a:t>Right click on your new new slide to select the template/</a:t>
            </a:r>
            <a:br>
              <a:rPr lang="en-US" sz="2000" b="0">
                <a:solidFill>
                  <a:schemeClr val="tx2"/>
                </a:solidFill>
              </a:rPr>
            </a:br>
            <a:r>
              <a:rPr lang="en-US" sz="2000" b="0">
                <a:solidFill>
                  <a:schemeClr val="tx2"/>
                </a:solidFill>
              </a:rPr>
              <a:t>Master Slide format best suited for your presentation.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4C4430-620A-9242-8142-FEF493F6B754}"/>
              </a:ext>
            </a:extLst>
          </p:cNvPr>
          <p:cNvGrpSpPr/>
          <p:nvPr userDrawn="1"/>
        </p:nvGrpSpPr>
        <p:grpSpPr>
          <a:xfrm>
            <a:off x="1828967" y="2293797"/>
            <a:ext cx="8566317" cy="3489493"/>
            <a:chOff x="1828967" y="2293797"/>
            <a:chExt cx="8566317" cy="3489493"/>
          </a:xfrm>
        </p:grpSpPr>
        <p:pic>
          <p:nvPicPr>
            <p:cNvPr id="14" name="Picture 1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9F2D516-7C31-0043-BDFD-416D699EE6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3747" y="2309838"/>
              <a:ext cx="6291537" cy="3473452"/>
            </a:xfrm>
            <a:prstGeom prst="rect">
              <a:avLst/>
            </a:prstGeom>
          </p:spPr>
        </p:pic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3FA1569-0148-894F-9541-4C9E432F53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828967" y="2293797"/>
              <a:ext cx="1923388" cy="2716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0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6"/>
            <a:ext cx="12195642" cy="68559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888713" y="3211252"/>
            <a:ext cx="8303288" cy="904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362575" y="3049618"/>
            <a:ext cx="6743700" cy="876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5072" y="3258022"/>
            <a:ext cx="8068804" cy="838200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80000"/>
              </a:lnSpc>
              <a:defRPr sz="3200" b="1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796043" y="3719532"/>
            <a:ext cx="4151120" cy="3760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646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59701"/>
            <a:ext cx="2641600" cy="434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6188" y="6472518"/>
            <a:ext cx="556202" cy="385482"/>
          </a:xfrm>
          <a:prstGeom prst="rect">
            <a:avLst/>
          </a:prstGeom>
        </p:spPr>
      </p:pic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6755803" y="6623206"/>
            <a:ext cx="477113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2021 Arch Insurance (UK) Limited. All rights reserved. FOR INTERNAL USE ONLY. </a:t>
            </a:r>
            <a:endParaRPr lang="en-US" altLang="en-US" sz="700" b="1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69333" y="6586213"/>
            <a:ext cx="517584" cy="24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DC4421-F065-4EA6-BEB0-9A030C806B36}" type="slidenum">
              <a:rPr lang="en-US" sz="1100" smtClean="0"/>
              <a:pPr algn="r"/>
              <a:t>‹#›</a:t>
            </a:fld>
            <a:endParaRPr lang="en-US" sz="11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5C2322-8D01-704B-A2E8-70FE06310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778"/>
            <a:ext cx="12192000" cy="62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647E7A-1457-A044-8E28-CE48E5A622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Picture 1920 x 1080 pixels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DC0EE2A-D14E-BA46-909F-7768BDCF35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675" y="574675"/>
            <a:ext cx="3209934" cy="534989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 sz="6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907900-C541-3F46-B99E-F3CBE1182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flipH="1">
            <a:off x="1589741" y="5504368"/>
            <a:ext cx="11176000" cy="1029782"/>
          </a:xfrm>
          <a:prstGeom prst="parallelogram">
            <a:avLst>
              <a:gd name="adj" fmla="val 27825"/>
            </a:avLst>
          </a:prstGeom>
          <a:solidFill>
            <a:schemeClr val="tx1"/>
          </a:solidFill>
        </p:spPr>
        <p:txBody>
          <a:bodyPr anchor="ctr" anchorCtr="0">
            <a:noAutofit/>
          </a:bodyPr>
          <a:lstStyle>
            <a:lvl1pPr algn="r"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>
              <a:defRPr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GB"/>
              <a:t>Title Slide. 32 pt. Calibri Title – First text level</a:t>
            </a:r>
          </a:p>
          <a:p>
            <a:pPr lvl="1"/>
            <a:r>
              <a:rPr lang="en-GB"/>
              <a:t>Subtitle here – (press tab for this second text level)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033D1D6-1CA6-3E40-B833-4A9A328827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06" y="5506570"/>
            <a:ext cx="1660688" cy="1026607"/>
          </a:xfrm>
          <a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 sz="6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2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1CB3B9-2D3A-4948-9001-67C9E51CC3E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A49FF9A-B6AB-8940-B2E2-047C2C90F2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4505739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2E8B87-D78F-2A4C-9C6F-50591412CA58}"/>
                </a:ext>
              </a:extLst>
            </p:cNvPr>
            <p:cNvGrpSpPr/>
            <p:nvPr userDrawn="1"/>
          </p:nvGrpSpPr>
          <p:grpSpPr>
            <a:xfrm>
              <a:off x="0" y="246855"/>
              <a:ext cx="12192000" cy="6611145"/>
              <a:chOff x="0" y="246855"/>
              <a:chExt cx="12192000" cy="661114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4E36223-BAAA-A14A-84BD-2E0F0D28D449}"/>
                  </a:ext>
                </a:extLst>
              </p:cNvPr>
              <p:cNvGrpSpPr/>
              <p:nvPr userDrawn="1"/>
            </p:nvGrpSpPr>
            <p:grpSpPr>
              <a:xfrm>
                <a:off x="0" y="6030199"/>
                <a:ext cx="12192000" cy="827801"/>
                <a:chOff x="0" y="6030199"/>
                <a:chExt cx="12192000" cy="827801"/>
              </a:xfrm>
            </p:grpSpPr>
            <p:pic>
              <p:nvPicPr>
                <p:cNvPr id="19" name="Picture 18" descr="Shape&#10;&#10;Description automatically generated">
                  <a:extLst>
                    <a:ext uri="{FF2B5EF4-FFF2-40B4-BE49-F238E27FC236}">
                      <a16:creationId xmlns:a16="http://schemas.microsoft.com/office/drawing/2014/main" id="{731C1316-8B31-DD4D-917F-CFF84CBE58C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60200" y="6563591"/>
                  <a:ext cx="431800" cy="294409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FDF523-9288-0D42-AED3-F131C5949B87}"/>
                    </a:ext>
                  </a:extLst>
                </p:cNvPr>
                <p:cNvSpPr txBox="1"/>
                <p:nvPr userDrawn="1"/>
              </p:nvSpPr>
              <p:spPr>
                <a:xfrm>
                  <a:off x="9236075" y="6662694"/>
                  <a:ext cx="2355850" cy="1000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650" kern="120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rPr>
                    <a:t>©2021 Arch Capital Group Ltd. All rights reserved.</a:t>
                  </a:r>
                </a:p>
              </p:txBody>
            </p:sp>
            <p:pic>
              <p:nvPicPr>
                <p:cNvPr id="24" name="Picture 23" descr="A blue sign with white writing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B48CAFCE-7504-4548-B4EC-F7C984708EC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6030199"/>
                  <a:ext cx="1072800" cy="665876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 descr="Text&#10;&#10;Description automatically generated">
                <a:extLst>
                  <a:ext uri="{FF2B5EF4-FFF2-40B4-BE49-F238E27FC236}">
                    <a16:creationId xmlns:a16="http://schemas.microsoft.com/office/drawing/2014/main" id="{657DE8CA-699F-DC4A-B19E-2094954A03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7585" y="246855"/>
                <a:ext cx="1833571" cy="305595"/>
              </a:xfrm>
              <a:prstGeom prst="rect">
                <a:avLst/>
              </a:prstGeom>
            </p:spPr>
          </p:pic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C24B-771A-764A-B7C5-D4D3FCC0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368AD-1016-124E-A473-A5E7649E5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67" y="2452574"/>
            <a:ext cx="8439633" cy="49244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Use this slide for section breaks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EF0832B-825F-7C41-B45B-E982E51DC8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23511" y="0"/>
            <a:ext cx="8068490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Picture 1272 x 1080 pixels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D38816-A53C-8342-A326-75B4423A7020}"/>
              </a:ext>
            </a:extLst>
          </p:cNvPr>
          <p:cNvGrpSpPr/>
          <p:nvPr userDrawn="1"/>
        </p:nvGrpSpPr>
        <p:grpSpPr>
          <a:xfrm>
            <a:off x="-2" y="-7436"/>
            <a:ext cx="12192002" cy="6865436"/>
            <a:chOff x="-2" y="-7436"/>
            <a:chExt cx="12192002" cy="6865436"/>
          </a:xfrm>
        </p:grpSpPr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D5BBACFB-05A8-5548-BC49-4A9839145190}"/>
                </a:ext>
              </a:extLst>
            </p:cNvPr>
            <p:cNvSpPr/>
            <p:nvPr userDrawn="1"/>
          </p:nvSpPr>
          <p:spPr>
            <a:xfrm>
              <a:off x="-2" y="-7436"/>
              <a:ext cx="6096001" cy="6865435"/>
            </a:xfrm>
            <a:custGeom>
              <a:avLst/>
              <a:gdLst>
                <a:gd name="connsiteX0" fmla="*/ 0 w 6096001"/>
                <a:gd name="connsiteY0" fmla="*/ 0 h 6858000"/>
                <a:gd name="connsiteX1" fmla="*/ 6096001 w 6096001"/>
                <a:gd name="connsiteY1" fmla="*/ 0 h 6858000"/>
                <a:gd name="connsiteX2" fmla="*/ 6096001 w 6096001"/>
                <a:gd name="connsiteY2" fmla="*/ 6858000 h 6858000"/>
                <a:gd name="connsiteX3" fmla="*/ 0 w 6096001"/>
                <a:gd name="connsiteY3" fmla="*/ 6858000 h 6858000"/>
                <a:gd name="connsiteX4" fmla="*/ 0 w 6096001"/>
                <a:gd name="connsiteY4" fmla="*/ 0 h 6858000"/>
                <a:gd name="connsiteX0" fmla="*/ 0 w 6096001"/>
                <a:gd name="connsiteY0" fmla="*/ 7435 h 6865435"/>
                <a:gd name="connsiteX1" fmla="*/ 4163123 w 6096001"/>
                <a:gd name="connsiteY1" fmla="*/ 0 h 6865435"/>
                <a:gd name="connsiteX2" fmla="*/ 6096001 w 6096001"/>
                <a:gd name="connsiteY2" fmla="*/ 6865435 h 6865435"/>
                <a:gd name="connsiteX3" fmla="*/ 0 w 6096001"/>
                <a:gd name="connsiteY3" fmla="*/ 6865435 h 6865435"/>
                <a:gd name="connsiteX4" fmla="*/ 0 w 6096001"/>
                <a:gd name="connsiteY4" fmla="*/ 7435 h 6865435"/>
                <a:gd name="connsiteX0" fmla="*/ 0 w 6096001"/>
                <a:gd name="connsiteY0" fmla="*/ 7435 h 6865435"/>
                <a:gd name="connsiteX1" fmla="*/ 4155689 w 6096001"/>
                <a:gd name="connsiteY1" fmla="*/ 0 h 6865435"/>
                <a:gd name="connsiteX2" fmla="*/ 6096001 w 6096001"/>
                <a:gd name="connsiteY2" fmla="*/ 6865435 h 6865435"/>
                <a:gd name="connsiteX3" fmla="*/ 0 w 6096001"/>
                <a:gd name="connsiteY3" fmla="*/ 6865435 h 6865435"/>
                <a:gd name="connsiteX4" fmla="*/ 0 w 6096001"/>
                <a:gd name="connsiteY4" fmla="*/ 7435 h 68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1" h="6865435">
                  <a:moveTo>
                    <a:pt x="0" y="7435"/>
                  </a:moveTo>
                  <a:lnTo>
                    <a:pt x="4155689" y="0"/>
                  </a:lnTo>
                  <a:lnTo>
                    <a:pt x="6096001" y="6865435"/>
                  </a:lnTo>
                  <a:lnTo>
                    <a:pt x="0" y="6865435"/>
                  </a:lnTo>
                  <a:lnTo>
                    <a:pt x="0" y="74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4E36223-BAAA-A14A-84BD-2E0F0D28D449}"/>
                </a:ext>
              </a:extLst>
            </p:cNvPr>
            <p:cNvGrpSpPr/>
            <p:nvPr userDrawn="1"/>
          </p:nvGrpSpPr>
          <p:grpSpPr>
            <a:xfrm>
              <a:off x="0" y="246855"/>
              <a:ext cx="12192000" cy="6611145"/>
              <a:chOff x="0" y="246855"/>
              <a:chExt cx="12192000" cy="6611145"/>
            </a:xfrm>
          </p:grpSpPr>
          <p:pic>
            <p:nvPicPr>
              <p:cNvPr id="19" name="Picture 18" descr="Shape&#10;&#10;Description automatically generated">
                <a:extLst>
                  <a:ext uri="{FF2B5EF4-FFF2-40B4-BE49-F238E27FC236}">
                    <a16:creationId xmlns:a16="http://schemas.microsoft.com/office/drawing/2014/main" id="{731C1316-8B31-DD4D-917F-CFF84CBE58C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60200" y="6563591"/>
                <a:ext cx="431800" cy="294409"/>
              </a:xfrm>
              <a:prstGeom prst="rect">
                <a:avLst/>
              </a:prstGeom>
            </p:spPr>
          </p:pic>
          <p:pic>
            <p:nvPicPr>
              <p:cNvPr id="16" name="Picture 15" descr="Text&#10;&#10;Description automatically generated">
                <a:extLst>
                  <a:ext uri="{FF2B5EF4-FFF2-40B4-BE49-F238E27FC236}">
                    <a16:creationId xmlns:a16="http://schemas.microsoft.com/office/drawing/2014/main" id="{CC8B16FE-EDEF-CA4E-920A-AF569A72C0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7585" y="246855"/>
                <a:ext cx="1833571" cy="30559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FDF523-9288-0D42-AED3-F131C5949B87}"/>
                  </a:ext>
                </a:extLst>
              </p:cNvPr>
              <p:cNvSpPr txBox="1"/>
              <p:nvPr userDrawn="1"/>
            </p:nvSpPr>
            <p:spPr>
              <a:xfrm>
                <a:off x="9236075" y="6662694"/>
                <a:ext cx="2355850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650" kern="120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©2021 Arch Capital Group Ltd. All rights reserved.</a:t>
                </a:r>
              </a:p>
            </p:txBody>
          </p:sp>
          <p:pic>
            <p:nvPicPr>
              <p:cNvPr id="24" name="Picture 23" descr="A blue sign with white writing&#10;&#10;Description automatically generated with medium confidence">
                <a:extLst>
                  <a:ext uri="{FF2B5EF4-FFF2-40B4-BE49-F238E27FC236}">
                    <a16:creationId xmlns:a16="http://schemas.microsoft.com/office/drawing/2014/main" id="{B48CAFCE-7504-4548-B4EC-F7C984708E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C24B-771A-764A-B7C5-D4D3FCC0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368AD-1016-124E-A473-A5E7649E5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68" y="2452574"/>
            <a:ext cx="3991458" cy="49244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Use this slide for section breaks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pt 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B5AF882-A685-9B4A-BF57-1D3B3A0B360F}"/>
              </a:ext>
            </a:extLst>
          </p:cNvPr>
          <p:cNvGrpSpPr/>
          <p:nvPr userDrawn="1"/>
        </p:nvGrpSpPr>
        <p:grpSpPr>
          <a:xfrm>
            <a:off x="0" y="0"/>
            <a:ext cx="12192000" cy="6696075"/>
            <a:chOff x="0" y="0"/>
            <a:chExt cx="12192000" cy="66960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85844F-AB6A-3944-BCA8-4CCCC4D94EA1}"/>
                </a:ext>
              </a:extLst>
            </p:cNvPr>
            <p:cNvSpPr/>
            <p:nvPr userDrawn="1"/>
          </p:nvSpPr>
          <p:spPr>
            <a:xfrm>
              <a:off x="0" y="0"/>
              <a:ext cx="12192000" cy="8032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C8AAEE8A-DD2C-2D4B-B7C1-2C13F165D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9809" y="246855"/>
              <a:ext cx="1833571" cy="305595"/>
            </a:xfrm>
            <a:prstGeom prst="rect">
              <a:avLst/>
            </a:prstGeom>
          </p:spPr>
        </p:pic>
        <p:pic>
          <p:nvPicPr>
            <p:cNvPr id="15" name="Picture 1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72D9FD29-BBA9-F14E-BE54-694EB4F6E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30199"/>
              <a:ext cx="1072800" cy="6658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6E67B745-3B4A-3F45-84F4-604FEE92C3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AAE90C-CDDC-1544-8B75-3416C40E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DC40F-FA59-9B42-B5B1-3FCB35CEF1AC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23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pt 1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DEB5B7C-6433-814F-B1B5-5539C6EF71D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5AF882-A685-9B4A-BF57-1D3B3A0B360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696075"/>
              <a:chOff x="0" y="0"/>
              <a:chExt cx="12192000" cy="66960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85844F-AB6A-3944-BCA8-4CCCC4D94EA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803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C8AAEE8A-DD2C-2D4B-B7C1-2C13F165D2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9809" y="246855"/>
                <a:ext cx="1833571" cy="30559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outdoor&#10;&#10;Description automatically generated">
                <a:extLst>
                  <a:ext uri="{FF2B5EF4-FFF2-40B4-BE49-F238E27FC236}">
                    <a16:creationId xmlns:a16="http://schemas.microsoft.com/office/drawing/2014/main" id="{72D9FD29-BBA9-F14E-BE54-694EB4F6E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030199"/>
                <a:ext cx="1072800" cy="665876"/>
              </a:xfrm>
              <a:prstGeom prst="rect">
                <a:avLst/>
              </a:prstGeom>
            </p:spPr>
          </p:pic>
        </p:grpSp>
        <p:pic>
          <p:nvPicPr>
            <p:cNvPr id="8" name="Picture 7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4C4AA5D0-C589-F04D-9014-C5298F470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320" y="5038726"/>
              <a:ext cx="3402279" cy="18192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A2B296-B6DA-2545-AEA0-4E42EC121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147080"/>
            <a:ext cx="9328150" cy="49244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 Slide Title</a:t>
            </a:r>
            <a:endParaRPr lang="en-US"/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6E67B745-3B4A-3F45-84F4-604FEE92C3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6563591"/>
            <a:ext cx="431800" cy="29440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AAE90C-CDDC-1544-8B75-3416C40E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350" y="6624895"/>
            <a:ext cx="260350" cy="169277"/>
          </a:xfrm>
          <a:prstGeom prst="rect">
            <a:avLst/>
          </a:prstGeom>
        </p:spPr>
        <p:txBody>
          <a:bodyPr/>
          <a:lstStyle>
            <a:lvl1pPr>
              <a:defRPr sz="11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DC40F-FA59-9B42-B5B1-3FCB35CEF1AC}"/>
              </a:ext>
            </a:extLst>
          </p:cNvPr>
          <p:cNvSpPr txBox="1"/>
          <p:nvPr userDrawn="1"/>
        </p:nvSpPr>
        <p:spPr>
          <a:xfrm>
            <a:off x="9236075" y="6662694"/>
            <a:ext cx="2355850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65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©2021 Arch Capital Group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34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0AFAC-27BA-1F41-A5EB-CB8FA517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78" y="149225"/>
            <a:ext cx="9326747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796F7-ABD8-3648-9F85-FF4FDD36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816" y="1084645"/>
            <a:ext cx="10068959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612A-0BB2-F440-8006-8B8A6494D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707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708" r:id="rId2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b="1" i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System Font Regular"/>
        <a:buChar char="-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2">
          <p15:clr>
            <a:srgbClr val="F26B43"/>
          </p15:clr>
        </p15:guide>
        <p15:guide id="4" pos="7468">
          <p15:clr>
            <a:srgbClr val="F26B43"/>
          </p15:clr>
        </p15:guide>
        <p15:guide id="5" pos="3948">
          <p15:clr>
            <a:srgbClr val="F26B43"/>
          </p15:clr>
        </p15:guide>
        <p15:guide id="6" pos="4880">
          <p15:clr>
            <a:srgbClr val="F26B43"/>
          </p15:clr>
        </p15:guide>
        <p15:guide id="7" pos="4664">
          <p15:clr>
            <a:srgbClr val="F26B43"/>
          </p15:clr>
        </p15:guide>
        <p15:guide id="8" pos="3732">
          <p15:clr>
            <a:srgbClr val="F26B43"/>
          </p15:clr>
        </p15:guide>
        <p15:guide id="9" pos="3016">
          <p15:clr>
            <a:srgbClr val="F26B43"/>
          </p15:clr>
        </p15:guide>
        <p15:guide id="10" pos="2798">
          <p15:clr>
            <a:srgbClr val="F26B43"/>
          </p15:clr>
        </p15:guide>
        <p15:guide id="11" pos="6538">
          <p15:clr>
            <a:srgbClr val="F26B43"/>
          </p15:clr>
        </p15:guide>
        <p15:guide id="12" pos="5818">
          <p15:clr>
            <a:srgbClr val="F26B43"/>
          </p15:clr>
        </p15:guide>
        <p15:guide id="13" pos="5600">
          <p15:clr>
            <a:srgbClr val="F26B43"/>
          </p15:clr>
        </p15:guide>
        <p15:guide id="15" pos="2078">
          <p15:clr>
            <a:srgbClr val="F26B43"/>
          </p15:clr>
        </p15:guide>
        <p15:guide id="16" pos="1860">
          <p15:clr>
            <a:srgbClr val="F26B43"/>
          </p15:clr>
        </p15:guide>
        <p15:guide id="17" pos="6752">
          <p15:clr>
            <a:srgbClr val="F26B43"/>
          </p15:clr>
        </p15:guide>
        <p15:guide id="18" pos="928">
          <p15:clr>
            <a:srgbClr val="F26B43"/>
          </p15:clr>
        </p15:guide>
        <p15:guide id="19" pos="1142">
          <p15:clr>
            <a:srgbClr val="F26B43"/>
          </p15:clr>
        </p15:guide>
        <p15:guide id="20" orient="horz" pos="4116">
          <p15:clr>
            <a:srgbClr val="F26B43"/>
          </p15:clr>
        </p15:guide>
        <p15:guide id="21" orient="horz" pos="740">
          <p15:clr>
            <a:srgbClr val="F26B43"/>
          </p15:clr>
        </p15:guide>
        <p15:guide id="22" pos="3486">
          <p15:clr>
            <a:srgbClr val="F26B43"/>
          </p15:clr>
        </p15:guide>
        <p15:guide id="23" pos="32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0AFAC-27BA-1F41-A5EB-CB8FA517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78" y="149225"/>
            <a:ext cx="9326747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796F7-ABD8-3648-9F85-FF4FDD36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816" y="1084645"/>
            <a:ext cx="10068959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612A-0BB2-F440-8006-8B8A6494D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B3D003E-F623-984C-8E43-504B3E4F0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b="1" i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System Font Regular"/>
        <a:buChar char="-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2">
          <p15:clr>
            <a:srgbClr val="F26B43"/>
          </p15:clr>
        </p15:guide>
        <p15:guide id="4" pos="7468">
          <p15:clr>
            <a:srgbClr val="F26B43"/>
          </p15:clr>
        </p15:guide>
        <p15:guide id="5" pos="3948">
          <p15:clr>
            <a:srgbClr val="F26B43"/>
          </p15:clr>
        </p15:guide>
        <p15:guide id="6" pos="4880">
          <p15:clr>
            <a:srgbClr val="F26B43"/>
          </p15:clr>
        </p15:guide>
        <p15:guide id="7" pos="4664">
          <p15:clr>
            <a:srgbClr val="F26B43"/>
          </p15:clr>
        </p15:guide>
        <p15:guide id="8" pos="3732">
          <p15:clr>
            <a:srgbClr val="F26B43"/>
          </p15:clr>
        </p15:guide>
        <p15:guide id="9" pos="3016">
          <p15:clr>
            <a:srgbClr val="F26B43"/>
          </p15:clr>
        </p15:guide>
        <p15:guide id="10" pos="2798">
          <p15:clr>
            <a:srgbClr val="F26B43"/>
          </p15:clr>
        </p15:guide>
        <p15:guide id="11" pos="6538">
          <p15:clr>
            <a:srgbClr val="F26B43"/>
          </p15:clr>
        </p15:guide>
        <p15:guide id="12" pos="5818">
          <p15:clr>
            <a:srgbClr val="F26B43"/>
          </p15:clr>
        </p15:guide>
        <p15:guide id="13" pos="5600">
          <p15:clr>
            <a:srgbClr val="F26B43"/>
          </p15:clr>
        </p15:guide>
        <p15:guide id="15" pos="2078">
          <p15:clr>
            <a:srgbClr val="F26B43"/>
          </p15:clr>
        </p15:guide>
        <p15:guide id="16" pos="1860">
          <p15:clr>
            <a:srgbClr val="F26B43"/>
          </p15:clr>
        </p15:guide>
        <p15:guide id="17" pos="6752">
          <p15:clr>
            <a:srgbClr val="F26B43"/>
          </p15:clr>
        </p15:guide>
        <p15:guide id="18" pos="928">
          <p15:clr>
            <a:srgbClr val="F26B43"/>
          </p15:clr>
        </p15:guide>
        <p15:guide id="19" pos="1142">
          <p15:clr>
            <a:srgbClr val="F26B43"/>
          </p15:clr>
        </p15:guide>
        <p15:guide id="20" orient="horz" pos="4116">
          <p15:clr>
            <a:srgbClr val="F26B43"/>
          </p15:clr>
        </p15:guide>
        <p15:guide id="21" orient="horz" pos="740">
          <p15:clr>
            <a:srgbClr val="F26B43"/>
          </p15:clr>
        </p15:guide>
        <p15:guide id="22" pos="3486">
          <p15:clr>
            <a:srgbClr val="F26B43"/>
          </p15:clr>
        </p15:guide>
        <p15:guide id="23" pos="32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njames@archinsurance.com" TargetMode="External"/><Relationship Id="rId13" Type="http://schemas.openxmlformats.org/officeDocument/2006/relationships/hyperlink" Target="mailto:Amansfield@archinsurance.com" TargetMode="External"/><Relationship Id="rId18" Type="http://schemas.openxmlformats.org/officeDocument/2006/relationships/hyperlink" Target="mailto:trolph@archinsurance.com" TargetMode="External"/><Relationship Id="rId3" Type="http://schemas.openxmlformats.org/officeDocument/2006/relationships/hyperlink" Target="mailto:lfower@archinsurance.com" TargetMode="External"/><Relationship Id="rId7" Type="http://schemas.openxmlformats.org/officeDocument/2006/relationships/hyperlink" Target="mailto:abradbrook@archinsurance.com" TargetMode="External"/><Relationship Id="rId12" Type="http://schemas.openxmlformats.org/officeDocument/2006/relationships/hyperlink" Target="mailto:smeekins@archinsurance.com" TargetMode="External"/><Relationship Id="rId17" Type="http://schemas.openxmlformats.org/officeDocument/2006/relationships/hyperlink" Target="mailto:Jhadden@archinsurance.com" TargetMode="External"/><Relationship Id="rId2" Type="http://schemas.openxmlformats.org/officeDocument/2006/relationships/hyperlink" Target="mailto:rjones@archinsurance.com" TargetMode="External"/><Relationship Id="rId16" Type="http://schemas.openxmlformats.org/officeDocument/2006/relationships/hyperlink" Target="mailto:Rhealey-neal@archinsurance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outhampton@archinsurance.com" TargetMode="External"/><Relationship Id="rId11" Type="http://schemas.openxmlformats.org/officeDocument/2006/relationships/hyperlink" Target="mailto:mhennessy@archinsurance.com" TargetMode="External"/><Relationship Id="rId5" Type="http://schemas.openxmlformats.org/officeDocument/2006/relationships/hyperlink" Target="mailto:bmilanov@archinsurance.com" TargetMode="External"/><Relationship Id="rId15" Type="http://schemas.openxmlformats.org/officeDocument/2006/relationships/hyperlink" Target="mailto:cdikyar@archinsurance.com" TargetMode="External"/><Relationship Id="rId10" Type="http://schemas.openxmlformats.org/officeDocument/2006/relationships/hyperlink" Target="mailto:haddington@archinsurance.com" TargetMode="External"/><Relationship Id="rId4" Type="http://schemas.openxmlformats.org/officeDocument/2006/relationships/hyperlink" Target="mailto:jwatson@archinsurance.com" TargetMode="External"/><Relationship Id="rId9" Type="http://schemas.openxmlformats.org/officeDocument/2006/relationships/hyperlink" Target="mailto:rpitt@archinsurance.com" TargetMode="External"/><Relationship Id="rId14" Type="http://schemas.openxmlformats.org/officeDocument/2006/relationships/hyperlink" Target="mailto:pavery@archinsuranc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caie@archinsurance.com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bradbrook@archinsurance.com" TargetMode="External"/><Relationship Id="rId13" Type="http://schemas.openxmlformats.org/officeDocument/2006/relationships/hyperlink" Target="mailto:pavery@archinsurance.com" TargetMode="External"/><Relationship Id="rId18" Type="http://schemas.openxmlformats.org/officeDocument/2006/relationships/hyperlink" Target="mailto:lburton@archinsurance.com" TargetMode="External"/><Relationship Id="rId3" Type="http://schemas.openxmlformats.org/officeDocument/2006/relationships/hyperlink" Target="mailto:rwood@archinsurance.com" TargetMode="External"/><Relationship Id="rId7" Type="http://schemas.openxmlformats.org/officeDocument/2006/relationships/hyperlink" Target="mailto:Southampton@archinsurance.com" TargetMode="External"/><Relationship Id="rId12" Type="http://schemas.openxmlformats.org/officeDocument/2006/relationships/hyperlink" Target="mailto:mhennessy@archinsurance.com" TargetMode="External"/><Relationship Id="rId17" Type="http://schemas.openxmlformats.org/officeDocument/2006/relationships/hyperlink" Target="mailto:jbudd@archinsurance.com" TargetMode="External"/><Relationship Id="rId2" Type="http://schemas.openxmlformats.org/officeDocument/2006/relationships/hyperlink" Target="mailto:rjones@archinsurance.com" TargetMode="External"/><Relationship Id="rId16" Type="http://schemas.openxmlformats.org/officeDocument/2006/relationships/hyperlink" Target="mailto:dbarrett@archinsurance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bmilanov@archinsurance.com" TargetMode="External"/><Relationship Id="rId11" Type="http://schemas.openxmlformats.org/officeDocument/2006/relationships/hyperlink" Target="mailto:haddington@archinsurance.com" TargetMode="External"/><Relationship Id="rId5" Type="http://schemas.openxmlformats.org/officeDocument/2006/relationships/hyperlink" Target="mailto:nphillips@archinsurance.com" TargetMode="External"/><Relationship Id="rId15" Type="http://schemas.openxmlformats.org/officeDocument/2006/relationships/hyperlink" Target="mailto:chargreaves@archinsurance.com" TargetMode="External"/><Relationship Id="rId10" Type="http://schemas.openxmlformats.org/officeDocument/2006/relationships/hyperlink" Target="mailto:jdenman@archinsurance.com" TargetMode="External"/><Relationship Id="rId4" Type="http://schemas.openxmlformats.org/officeDocument/2006/relationships/hyperlink" Target="mailto:lapraker@archinsurance.com" TargetMode="External"/><Relationship Id="rId9" Type="http://schemas.openxmlformats.org/officeDocument/2006/relationships/hyperlink" Target="mailto:njames@archinsurance.com" TargetMode="External"/><Relationship Id="rId14" Type="http://schemas.openxmlformats.org/officeDocument/2006/relationships/hyperlink" Target="mailto:cdikyar@archinsuranc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F394-49F2-4B12-BA88-E1D7397D9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Arch’s UK Regional Contact Sheets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13B7FF-F4D3-4327-BFC3-3153F8611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00" y="3525838"/>
            <a:ext cx="6934200" cy="492443"/>
          </a:xfrm>
        </p:spPr>
        <p:txBody>
          <a:bodyPr/>
          <a:lstStyle/>
          <a:p>
            <a:r>
              <a:rPr lang="en-GB" sz="3200" dirty="0">
                <a:solidFill>
                  <a:schemeClr val="bg2"/>
                </a:solidFill>
              </a:rPr>
              <a:t>H1 2025</a:t>
            </a:r>
          </a:p>
        </p:txBody>
      </p:sp>
    </p:spTree>
    <p:extLst>
      <p:ext uri="{BB962C8B-B14F-4D97-AF65-F5344CB8AC3E}">
        <p14:creationId xmlns:p14="http://schemas.microsoft.com/office/powerpoint/2010/main" val="20000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73C5EA-30EB-6FEB-1F68-1958FCA83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46769"/>
              </p:ext>
            </p:extLst>
          </p:nvPr>
        </p:nvGraphicFramePr>
        <p:xfrm>
          <a:off x="76079" y="807752"/>
          <a:ext cx="5905620" cy="3679664"/>
        </p:xfrm>
        <a:graphic>
          <a:graphicData uri="http://schemas.openxmlformats.org/drawingml/2006/table">
            <a:tbl>
              <a:tblPr bandRow="1"/>
              <a:tblGrid>
                <a:gridCol w="1358813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1250381">
                  <a:extLst>
                    <a:ext uri="{9D8B030D-6E8A-4147-A177-3AD203B41FA5}">
                      <a16:colId xmlns:a16="http://schemas.microsoft.com/office/drawing/2014/main" val="4265529902"/>
                    </a:ext>
                  </a:extLst>
                </a:gridCol>
                <a:gridCol w="773616">
                  <a:extLst>
                    <a:ext uri="{9D8B030D-6E8A-4147-A177-3AD203B41FA5}">
                      <a16:colId xmlns:a16="http://schemas.microsoft.com/office/drawing/2014/main" val="2189445199"/>
                    </a:ext>
                  </a:extLst>
                </a:gridCol>
                <a:gridCol w="1628194">
                  <a:extLst>
                    <a:ext uri="{9D8B030D-6E8A-4147-A177-3AD203B41FA5}">
                      <a16:colId xmlns:a16="http://schemas.microsoft.com/office/drawing/2014/main" val="512715589"/>
                    </a:ext>
                  </a:extLst>
                </a:gridCol>
                <a:gridCol w="894616">
                  <a:extLst>
                    <a:ext uri="{9D8B030D-6E8A-4147-A177-3AD203B41FA5}">
                      <a16:colId xmlns:a16="http://schemas.microsoft.com/office/drawing/2014/main" val="893661315"/>
                    </a:ext>
                  </a:extLst>
                </a:gridCol>
              </a:tblGrid>
              <a:tr h="19903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057B7"/>
                          </a:solidFill>
                        </a:rPr>
                        <a:t>Address – </a:t>
                      </a:r>
                      <a:r>
                        <a:rPr lang="en-GB" sz="1100" b="1" dirty="0">
                          <a:solidFill>
                            <a:srgbClr val="0057B7"/>
                          </a:solidFill>
                        </a:rPr>
                        <a:t>2nd Floor St Peters House, Victoria Street, St Albans, AL1 3WZ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199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900" dirty="0">
                          <a:solidFill>
                            <a:srgbClr val="0057B8"/>
                          </a:solidFill>
                        </a:rPr>
                        <a:t>Name</a:t>
                      </a:r>
                      <a:endParaRPr lang="en-GB" sz="900" b="1" dirty="0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Role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Direct Dial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Email</a:t>
                      </a:r>
                      <a:endParaRPr lang="en-GB" dirty="0"/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Mobile</a:t>
                      </a:r>
                      <a:endParaRPr lang="en-GB" dirty="0"/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75704"/>
                  </a:ext>
                </a:extLst>
              </a:tr>
              <a:tr h="19122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St Albans Management Team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Anthony O’Reilly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Ao’reilly@archinsurance.com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07484 916863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5261"/>
                  </a:ext>
                </a:extLst>
              </a:tr>
              <a:tr h="354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Andy Coates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 Underwriter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01727 617292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acoates@archinsurance.com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07484 535634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38469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Marie Harris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Broker Development Relationship Manager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mharris@archinsurance.com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07880 140338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68353"/>
                  </a:ext>
                </a:extLst>
              </a:tr>
              <a:tr h="19408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Team Property &amp; Casualty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287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Mick Hunter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01727 627332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mhunter@archinsurance.com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07994 805362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69371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Mick Gladding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01727 322233 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mgladding@archinsurance.com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07500 103825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29723"/>
                  </a:ext>
                </a:extLst>
              </a:tr>
              <a:tr h="288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Jack Fowler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01727 617158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lfowler@archinsurance.com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07887 454729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6350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Jake Watson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0207 082 1889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jwatson@archinsurance.com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73076"/>
                  </a:ext>
                </a:extLst>
              </a:tr>
              <a:tr h="19408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Team Motor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83763"/>
                  </a:ext>
                </a:extLst>
              </a:tr>
              <a:tr h="375060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Sean Reynolds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 (Fleet)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01727 322514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sreynolds@archinsurance.com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07557 568348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4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Charlie Ward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 (Motor Trade)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cward@archinsurance.com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07876 230 541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0796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DFF3C6-19B5-00E9-D6B3-BD4F93D93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11701"/>
              </p:ext>
            </p:extLst>
          </p:nvPr>
        </p:nvGraphicFramePr>
        <p:xfrm>
          <a:off x="6210303" y="807752"/>
          <a:ext cx="5742803" cy="4834134"/>
        </p:xfrm>
        <a:graphic>
          <a:graphicData uri="http://schemas.openxmlformats.org/drawingml/2006/table">
            <a:tbl>
              <a:tblPr bandRow="1"/>
              <a:tblGrid>
                <a:gridCol w="1054100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140734">
                  <a:extLst>
                    <a:ext uri="{9D8B030D-6E8A-4147-A177-3AD203B41FA5}">
                      <a16:colId xmlns:a16="http://schemas.microsoft.com/office/drawing/2014/main" val="2660865386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4265529902"/>
                    </a:ext>
                  </a:extLst>
                </a:gridCol>
                <a:gridCol w="802431">
                  <a:extLst>
                    <a:ext uri="{9D8B030D-6E8A-4147-A177-3AD203B41FA5}">
                      <a16:colId xmlns:a16="http://schemas.microsoft.com/office/drawing/2014/main" val="2189445199"/>
                    </a:ext>
                  </a:extLst>
                </a:gridCol>
                <a:gridCol w="1688841">
                  <a:extLst>
                    <a:ext uri="{9D8B030D-6E8A-4147-A177-3AD203B41FA5}">
                      <a16:colId xmlns:a16="http://schemas.microsoft.com/office/drawing/2014/main" val="512715589"/>
                    </a:ext>
                  </a:extLst>
                </a:gridCol>
                <a:gridCol w="759742">
                  <a:extLst>
                    <a:ext uri="{9D8B030D-6E8A-4147-A177-3AD203B41FA5}">
                      <a16:colId xmlns:a16="http://schemas.microsoft.com/office/drawing/2014/main" val="893661315"/>
                    </a:ext>
                  </a:extLst>
                </a:gridCol>
              </a:tblGrid>
              <a:tr h="19903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rgbClr val="0057B7"/>
                          </a:solidFill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57B7"/>
                          </a:solidFill>
                        </a:rPr>
                        <a:t>General Enquiries – </a:t>
                      </a:r>
                      <a:r>
                        <a:rPr lang="en-GB" sz="1100" b="0" dirty="0">
                          <a:solidFill>
                            <a:srgbClr val="0057B7"/>
                          </a:solidFill>
                        </a:rPr>
                        <a:t>01727 617 232    </a:t>
                      </a:r>
                      <a:r>
                        <a:rPr lang="en-GB" sz="1100" b="1" dirty="0">
                          <a:solidFill>
                            <a:srgbClr val="0057B7"/>
                          </a:solidFill>
                        </a:rPr>
                        <a:t>Email</a:t>
                      </a:r>
                      <a:r>
                        <a:rPr lang="en-GB" sz="1100" b="0" dirty="0">
                          <a:solidFill>
                            <a:srgbClr val="0057B7"/>
                          </a:solidFill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65B5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Stalbans@archinsurance.com</a:t>
                      </a:r>
                      <a:r>
                        <a:rPr lang="en-GB" sz="1100" b="0" dirty="0">
                          <a:solidFill>
                            <a:srgbClr val="0065B5"/>
                          </a:solidFill>
                        </a:rPr>
                        <a:t> 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19903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900" dirty="0">
                          <a:solidFill>
                            <a:srgbClr val="0057B8"/>
                          </a:solidFill>
                        </a:rPr>
                        <a:t>Name</a:t>
                      </a:r>
                      <a:endParaRPr lang="en-GB" sz="900" b="1" dirty="0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900" b="1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Role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Direct Dial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Email</a:t>
                      </a:r>
                      <a:endParaRPr lang="en-GB" dirty="0"/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Mobile</a:t>
                      </a:r>
                      <a:endParaRPr lang="en-GB" dirty="0"/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75704"/>
                  </a:ext>
                </a:extLst>
              </a:tr>
              <a:tr h="19122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Existing Business Team Property and Casualty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 Embleton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Existing Business Team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Existing Business Team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01727 627331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membleton@archinsurance.com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5261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Darren  Barrett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1727 627328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dbarrett2@archinsurance.com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38469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Rachel Pitt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01727 627337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rpitt@archinsurance.com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68353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David Finan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01727 322265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dfinan@archinsurance.com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3546"/>
                  </a:ext>
                </a:extLst>
              </a:tr>
              <a:tr h="28595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Robert Smillie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Apprentice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01727 617162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rsmillie@archinsurance.com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841995"/>
                  </a:ext>
                </a:extLst>
              </a:tr>
              <a:tr h="303669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 Meekins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01727 322123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smeekins@archinsurance.com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18258"/>
                  </a:ext>
                </a:extLst>
              </a:tr>
              <a:tr h="3036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Abbie Mansfield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01727 322272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Amansfield@archinsurance.com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03096"/>
                  </a:ext>
                </a:extLst>
              </a:tr>
              <a:tr h="28595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Alexander Scott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Apprentice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0161 235 6526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ascott@archinsurance.com</a:t>
                      </a: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409973"/>
                  </a:ext>
                </a:extLst>
              </a:tr>
              <a:tr h="28595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Scott Eldridge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Apprentice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01727 322204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seldridge@archinsurance.com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1871"/>
                  </a:ext>
                </a:extLst>
              </a:tr>
              <a:tr h="177282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Existing Business Team Motor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Adam Southgate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Team Manager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Team Manager (Motor Trade New Business)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01727 627 340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asouthgate@archinsurance.com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07824 597 189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69371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Rekha Halai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New Business Underwriter (Fleet)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01727 322193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rhalai@archinsurance.com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29723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Josh Ferguson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 (Motor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Underwriter (Motor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020 7621 4646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jferguson@archinsurance.com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6350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Jack Hadden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 (Fleet)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020 7082 1857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Jhadden@archinsurance.com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17306"/>
                  </a:ext>
                </a:extLst>
              </a:tr>
              <a:tr h="194085">
                <a:tc gridSpan="6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Professional Indemnity  Team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57635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Paul Sharpe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Manager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Renewal Underwriter (Fleet/Motor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0207 621 4666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psharp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931780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Patrick Murphy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0207 621 4566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Pmurphy@archinsurance.com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145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7C88A9-FD44-E9A0-8A7F-AAD3C3C37D05}"/>
              </a:ext>
            </a:extLst>
          </p:cNvPr>
          <p:cNvSpPr txBox="1"/>
          <p:nvPr/>
        </p:nvSpPr>
        <p:spPr>
          <a:xfrm>
            <a:off x="2642531" y="274079"/>
            <a:ext cx="251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St Albans &amp; London</a:t>
            </a:r>
          </a:p>
        </p:txBody>
      </p:sp>
    </p:spTree>
    <p:extLst>
      <p:ext uri="{BB962C8B-B14F-4D97-AF65-F5344CB8AC3E}">
        <p14:creationId xmlns:p14="http://schemas.microsoft.com/office/powerpoint/2010/main" val="34497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18A40F-2323-A344-A2C5-F0663B7B9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43616"/>
              </p:ext>
            </p:extLst>
          </p:nvPr>
        </p:nvGraphicFramePr>
        <p:xfrm>
          <a:off x="1044222" y="666044"/>
          <a:ext cx="9267037" cy="5864820"/>
        </p:xfrm>
        <a:graphic>
          <a:graphicData uri="http://schemas.openxmlformats.org/drawingml/2006/table">
            <a:tbl>
              <a:tblPr bandRow="1"/>
              <a:tblGrid>
                <a:gridCol w="1209241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2685932">
                  <a:extLst>
                    <a:ext uri="{9D8B030D-6E8A-4147-A177-3AD203B41FA5}">
                      <a16:colId xmlns:a16="http://schemas.microsoft.com/office/drawing/2014/main" val="1823981698"/>
                    </a:ext>
                  </a:extLst>
                </a:gridCol>
                <a:gridCol w="1342966">
                  <a:extLst>
                    <a:ext uri="{9D8B030D-6E8A-4147-A177-3AD203B41FA5}">
                      <a16:colId xmlns:a16="http://schemas.microsoft.com/office/drawing/2014/main" val="774961612"/>
                    </a:ext>
                  </a:extLst>
                </a:gridCol>
                <a:gridCol w="2685932">
                  <a:extLst>
                    <a:ext uri="{9D8B030D-6E8A-4147-A177-3AD203B41FA5}">
                      <a16:colId xmlns:a16="http://schemas.microsoft.com/office/drawing/2014/main" val="2223269019"/>
                    </a:ext>
                  </a:extLst>
                </a:gridCol>
                <a:gridCol w="1342966">
                  <a:extLst>
                    <a:ext uri="{9D8B030D-6E8A-4147-A177-3AD203B41FA5}">
                      <a16:colId xmlns:a16="http://schemas.microsoft.com/office/drawing/2014/main" val="3443755885"/>
                    </a:ext>
                  </a:extLst>
                </a:gridCol>
              </a:tblGrid>
              <a:tr h="22586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dirty="0">
                          <a:solidFill>
                            <a:srgbClr val="0057B7"/>
                          </a:solidFill>
                        </a:rPr>
                        <a:t>Address -</a:t>
                      </a:r>
                      <a:r>
                        <a:rPr lang="en-US" sz="1200" b="0" dirty="0">
                          <a:solidFill>
                            <a:srgbClr val="0057B7"/>
                          </a:solidFill>
                        </a:rPr>
                        <a:t> </a:t>
                      </a:r>
                      <a:r>
                        <a:rPr lang="en-US" sz="1200" b="0" dirty="0" err="1">
                          <a:solidFill>
                            <a:srgbClr val="0057B7"/>
                          </a:solidFill>
                        </a:rPr>
                        <a:t>Cornerblock</a:t>
                      </a:r>
                      <a:r>
                        <a:rPr lang="en-US" sz="1200" b="0" dirty="0">
                          <a:solidFill>
                            <a:srgbClr val="0057B7"/>
                          </a:solidFill>
                        </a:rPr>
                        <a:t>, Cornwall Street, 9th Floor, Birmingham, B3 2DX  </a:t>
                      </a:r>
                      <a:r>
                        <a:rPr lang="en-US" sz="1200" b="1" dirty="0">
                          <a:solidFill>
                            <a:srgbClr val="0057B7"/>
                          </a:solidFill>
                        </a:rPr>
                        <a:t>General Enquiries - </a:t>
                      </a:r>
                      <a:r>
                        <a:rPr lang="en-US" sz="1200" b="0" dirty="0">
                          <a:solidFill>
                            <a:srgbClr val="0057B7"/>
                          </a:solidFill>
                        </a:rPr>
                        <a:t>0333 207 2250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182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Name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Role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Direct Dial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Email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Mobile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75704"/>
                  </a:ext>
                </a:extLst>
              </a:tr>
              <a:tr h="18132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Management Team</a:t>
                      </a:r>
                      <a:endParaRPr lang="en-GB" sz="1000" b="1" i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b="0" i="0">
                        <a:solidFill>
                          <a:srgbClr val="58595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2078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Ian Grundy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Regional Manager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igrundy@archinsurance.com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b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Arial" panose="020B0604020202020204" pitchFamily="34" charset="0"/>
                          <a:cs typeface="Times New Roman"/>
                        </a:rPr>
                        <a:t>07825 899302</a:t>
                      </a:r>
                      <a:endParaRPr lang="en-GB" sz="1000" b="0" u="none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5261"/>
                  </a:ext>
                </a:extLst>
              </a:tr>
              <a:tr h="2078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Stephen Barlow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Branch Underwriting Manager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0121 295 2257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sbarlow@archinsurance.com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b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Arial" panose="020B0604020202020204" pitchFamily="34" charset="0"/>
                          <a:cs typeface="Times New Roman"/>
                        </a:rPr>
                        <a:t>07484 543 683</a:t>
                      </a:r>
                      <a:endParaRPr lang="en-GB" sz="1000" b="0" u="none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38469"/>
                  </a:ext>
                </a:extLst>
              </a:tr>
              <a:tr h="207830"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Rashida </a:t>
                      </a:r>
                      <a:r>
                        <a:rPr lang="en-US" sz="1000" b="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Mtungi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New Business Team Manager 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endParaRPr lang="en-US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15"/>
                        </a:spcBef>
                        <a:buNone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RMtungi@archinsurance.com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07442 652822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47977"/>
                  </a:ext>
                </a:extLst>
              </a:tr>
              <a:tr h="2078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Tracy Brain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Underwriting Team Manager 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0121 281 5717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tbrain@archinsurance.com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07974 215 570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7666"/>
                  </a:ext>
                </a:extLst>
              </a:tr>
              <a:tr h="229643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Team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22317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Adam Tibbitts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Senior Underwriter 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0121 281 6982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atibbitts@archinsurance.com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Arial" panose="020B0604020202020204" pitchFamily="34" charset="0"/>
                          <a:cs typeface="Times New Roman"/>
                        </a:rPr>
                        <a:t>07341 093 514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69371"/>
                  </a:ext>
                </a:extLst>
              </a:tr>
              <a:tr h="2078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Jag Khaira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Fleet Underwriter 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0121 281 5723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jkhaira@archinsurance.com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29723"/>
                  </a:ext>
                </a:extLst>
              </a:tr>
              <a:tr h="2078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Luke Ballard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Senior Underwriter 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0121 295 2287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bwilkins@archinsurance.com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07436 054483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6350"/>
                  </a:ext>
                </a:extLst>
              </a:tr>
              <a:tr h="2078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Anthony Allen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Motor Trade Underwriter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 defTabSz="914400" rtl="0" eaLnBrk="1" latinLnBrk="0" hangingPunct="1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0121 295 2254</a:t>
                      </a:r>
                      <a:endParaRPr lang="en-GB" sz="1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anallen@archinsurance.com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07500 553791</a:t>
                      </a:r>
                      <a:endParaRPr lang="en-US" sz="1000">
                        <a:latin typeface="Calibri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16878"/>
                  </a:ext>
                </a:extLst>
              </a:tr>
              <a:tr h="2078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Hollie Jeyne-Langford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Underwriter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hjeynes-langford@archinsurance.com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07909 549790</a:t>
                      </a:r>
                      <a:endParaRPr lang="en-US" sz="10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73076"/>
                  </a:ext>
                </a:extLst>
              </a:tr>
              <a:tr h="2078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Mick Fletcher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Senior Motor Trade Underwriter 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0121 281 4342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mfletcher@archinsurance.com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Arial" panose="020B0604020202020204" pitchFamily="34" charset="0"/>
                          <a:cs typeface="Times New Roman"/>
                        </a:rPr>
                        <a:t>07484 080 135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38429"/>
                  </a:ext>
                </a:extLst>
              </a:tr>
              <a:tr h="20783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Existing Business Team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451883763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Katie Cox</a:t>
                      </a:r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Underwriter</a:t>
                      </a:r>
                      <a:endParaRPr 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0121 281 6986</a:t>
                      </a:r>
                      <a:endParaRPr 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kcox@archinsurance.com</a:t>
                      </a:r>
                      <a:endParaRPr 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81695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Colin Ball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Senior Underwriter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0121 260 5330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cball@archinsurance.com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70396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Daniel Lacy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Underwriter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0121 281 7613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dlacy@archinsurance.com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48097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Don Oliver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Underwriter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0121 393 3947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doliver2@archinsurance.com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93983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Mark Baldwin</a:t>
                      </a:r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Senior Underwriter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0121 828 0811</a:t>
                      </a:r>
                      <a:endParaRPr 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mbaldwin@archinsurance.com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214783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Julie Corbett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Underwriter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0121 281 4430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jcorbett@archinsurance.com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085229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Justin Chaplin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Underwriter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0121 295 1745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jchaplin@archinsurance.com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78637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Lucy Pearsall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Underwriting Apprentice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0121 815 7196</a:t>
                      </a:r>
                      <a:endParaRPr 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lpearsall@archinsurance.com</a:t>
                      </a:r>
                      <a:endParaRPr 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096675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Carey Williams</a:t>
                      </a:r>
                      <a:endParaRPr 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Motor  Underwriter</a:t>
                      </a:r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US" sz="10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0121 281 6994</a:t>
                      </a:r>
                      <a:endParaRPr 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cwilliams@archinsurance.com</a:t>
                      </a:r>
                      <a:endParaRPr 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76902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Palveer Bains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Fleet Underwriter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 defTabSz="914400" rtl="0" eaLnBrk="1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GB" sz="1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0121 393 3948</a:t>
                      </a:r>
                      <a:endParaRPr lang="en-GB" sz="1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pbains@archinsurance.com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80832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Paul Smith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Senior Fleet Underwriter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0121 295 2267</a:t>
                      </a: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psmith2@archinsurance.com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27799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Grant Twist</a:t>
                      </a:r>
                      <a:endParaRPr lang="en-US" sz="100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Senior Motor Trade Underwriter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0121 393 3804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Gtwist@archinsurance.com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48994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Milda </a:t>
                      </a:r>
                      <a:r>
                        <a:rPr lang="en-US" sz="1000" b="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Blazaityte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Motor Trade Underwriter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0121 281 6980</a:t>
                      </a:r>
                      <a:endParaRPr lang="en-US" sz="100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mblazaityte@archinsurance.com</a:t>
                      </a:r>
                      <a:endParaRPr lang="en-US" sz="100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lvl="0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13058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Luke Utting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Motor Trade Underwriter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 defTabSz="914400" rtl="0" eaLnBrk="1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GB" sz="1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0121 281 6998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lutting@archinsurance.com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GB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7698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B8204D-FA3E-B674-AC40-0EC0241AA8E5}"/>
              </a:ext>
            </a:extLst>
          </p:cNvPr>
          <p:cNvSpPr txBox="1"/>
          <p:nvPr/>
        </p:nvSpPr>
        <p:spPr>
          <a:xfrm>
            <a:off x="2642531" y="274079"/>
            <a:ext cx="2290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Birmingham</a:t>
            </a:r>
          </a:p>
        </p:txBody>
      </p:sp>
    </p:spTree>
    <p:extLst>
      <p:ext uri="{BB962C8B-B14F-4D97-AF65-F5344CB8AC3E}">
        <p14:creationId xmlns:p14="http://schemas.microsoft.com/office/powerpoint/2010/main" val="21627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18A40F-2323-A344-A2C5-F0663B7B9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78710"/>
              </p:ext>
            </p:extLst>
          </p:nvPr>
        </p:nvGraphicFramePr>
        <p:xfrm>
          <a:off x="1210812" y="790906"/>
          <a:ext cx="7818391" cy="4848289"/>
        </p:xfrm>
        <a:graphic>
          <a:graphicData uri="http://schemas.openxmlformats.org/drawingml/2006/table">
            <a:tbl>
              <a:tblPr bandRow="1"/>
              <a:tblGrid>
                <a:gridCol w="1116013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2680951">
                  <a:extLst>
                    <a:ext uri="{9D8B030D-6E8A-4147-A177-3AD203B41FA5}">
                      <a16:colId xmlns:a16="http://schemas.microsoft.com/office/drawing/2014/main" val="1823981698"/>
                    </a:ext>
                  </a:extLst>
                </a:gridCol>
                <a:gridCol w="1340476">
                  <a:extLst>
                    <a:ext uri="{9D8B030D-6E8A-4147-A177-3AD203B41FA5}">
                      <a16:colId xmlns:a16="http://schemas.microsoft.com/office/drawing/2014/main" val="774961612"/>
                    </a:ext>
                  </a:extLst>
                </a:gridCol>
                <a:gridCol w="2680951">
                  <a:extLst>
                    <a:ext uri="{9D8B030D-6E8A-4147-A177-3AD203B41FA5}">
                      <a16:colId xmlns:a16="http://schemas.microsoft.com/office/drawing/2014/main" val="2223269019"/>
                    </a:ext>
                  </a:extLst>
                </a:gridCol>
              </a:tblGrid>
              <a:tr h="261719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057B7"/>
                          </a:solidFill>
                        </a:rPr>
                        <a:t>Address – </a:t>
                      </a:r>
                      <a:r>
                        <a:rPr lang="en-US" sz="1200" b="0" dirty="0">
                          <a:solidFill>
                            <a:srgbClr val="0057B7"/>
                          </a:solidFill>
                        </a:rPr>
                        <a:t>2530 The Quadrant, Aztec Centre, Almondsbury, Bristol, BS32 4QA</a:t>
                      </a:r>
                      <a:r>
                        <a:rPr lang="en-US" sz="1200" b="1" dirty="0">
                          <a:solidFill>
                            <a:srgbClr val="0057B7"/>
                          </a:solidFill>
                        </a:rPr>
                        <a:t>  General Enquiries – </a:t>
                      </a:r>
                      <a:r>
                        <a:rPr lang="en-US" sz="1200" b="0" dirty="0">
                          <a:solidFill>
                            <a:srgbClr val="0057B7"/>
                          </a:solidFill>
                        </a:rPr>
                        <a:t>0117 313 3316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224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rgbClr val="0057B8"/>
                          </a:solidFill>
                        </a:rPr>
                        <a:t>Name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rgbClr val="0057B8"/>
                          </a:solidFill>
                        </a:rPr>
                        <a:t>Role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rgbClr val="0057B8"/>
                          </a:solidFill>
                        </a:rPr>
                        <a:t>Direct Dial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rgbClr val="0057B8"/>
                          </a:solidFill>
                        </a:rPr>
                        <a:t>Email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75704"/>
                  </a:ext>
                </a:extLst>
              </a:tr>
              <a:tr h="21584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Bristol Management Team</a:t>
                      </a:r>
                      <a:endParaRPr lang="en-GB" sz="1100" b="1" i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  <a:alpha val="4941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Julie Collins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+44 07841 235803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jcollins@archinsurance.com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5261"/>
                  </a:ext>
                </a:extLst>
              </a:tr>
              <a:tr h="2408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Sonia James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 Underwriting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+44 07503 255588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sjames@archinsurance.com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98972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Stuart Hawker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Broker Relationship Development Manager 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+44 07880 161721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shawker@archinsurance.com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90342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Joanne Mason 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Team Leader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+44  07467 011750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jmason@archinsurance.com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38469"/>
                  </a:ext>
                </a:extLst>
              </a:tr>
              <a:tr h="24082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Underwriting Team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 Wild 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P&amp;C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0117 457 4707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lwild@archinsurance.com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27967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Daniel </a:t>
                      </a:r>
                      <a:r>
                        <a:rPr lang="en-GB" sz="110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Mewse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P&amp;C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0117 457 9958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dmewse@archinsurance.com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08978"/>
                  </a:ext>
                </a:extLst>
              </a:tr>
              <a:tr h="2408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 Elias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New Business Underwriter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07553 722 274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Jelias@archinsurance.com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443303"/>
                  </a:ext>
                </a:extLst>
              </a:tr>
              <a:tr h="2408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Existing Business Underwriting Team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277252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Debbie Cottrell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P&amp;C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0117 457 3422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dcottrell@archinsurance.com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16878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Nick Taylor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Trade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0117 2359745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ntaylor@archinsurance.com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38429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Jonny Gilmore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P&amp;C Underwriter 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0117 3133349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jgilmore@archinsurance.com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13797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Kristelle Kennedy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Trade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0117 4573423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kkennedy@archinsurance.com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123128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Danielle Jones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Trade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0117 313 8983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dajones@archinsurance.com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56551"/>
                  </a:ext>
                </a:extLst>
              </a:tr>
              <a:tr h="236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Nancy Fernandes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Fleet Underwriter 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0117 457 3638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nfernandes@archinsurance.com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263787"/>
                  </a:ext>
                </a:extLst>
              </a:tr>
              <a:tr h="24082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 Controller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976757"/>
                  </a:ext>
                </a:extLst>
              </a:tr>
              <a:tr h="24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Sophie Hookway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 Controller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0117 457 8799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shookway@archinsurance.com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3443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662F7B-A719-4CD8-3F8F-96E5180C4E6D}"/>
              </a:ext>
            </a:extLst>
          </p:cNvPr>
          <p:cNvSpPr txBox="1"/>
          <p:nvPr/>
        </p:nvSpPr>
        <p:spPr>
          <a:xfrm>
            <a:off x="2642532" y="274079"/>
            <a:ext cx="194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Bristol </a:t>
            </a:r>
          </a:p>
        </p:txBody>
      </p:sp>
    </p:spTree>
    <p:extLst>
      <p:ext uri="{BB962C8B-B14F-4D97-AF65-F5344CB8AC3E}">
        <p14:creationId xmlns:p14="http://schemas.microsoft.com/office/powerpoint/2010/main" val="35043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BE8602-500D-4682-9283-679FB29B8022}"/>
              </a:ext>
            </a:extLst>
          </p:cNvPr>
          <p:cNvSpPr txBox="1"/>
          <p:nvPr/>
        </p:nvSpPr>
        <p:spPr>
          <a:xfrm>
            <a:off x="2642532" y="274079"/>
            <a:ext cx="219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Colchester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12F9E0-CA86-C8E4-9DF8-B6EB75FE8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05584"/>
              </p:ext>
            </p:extLst>
          </p:nvPr>
        </p:nvGraphicFramePr>
        <p:xfrm>
          <a:off x="1316676" y="680704"/>
          <a:ext cx="8876572" cy="6076249"/>
        </p:xfrm>
        <a:graphic>
          <a:graphicData uri="http://schemas.openxmlformats.org/drawingml/2006/table">
            <a:tbl>
              <a:tblPr bandRow="1"/>
              <a:tblGrid>
                <a:gridCol w="1440000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2478857">
                  <a:extLst>
                    <a:ext uri="{9D8B030D-6E8A-4147-A177-3AD203B41FA5}">
                      <a16:colId xmlns:a16="http://schemas.microsoft.com/office/drawing/2014/main" val="1823981698"/>
                    </a:ext>
                  </a:extLst>
                </a:gridCol>
                <a:gridCol w="1239429">
                  <a:extLst>
                    <a:ext uri="{9D8B030D-6E8A-4147-A177-3AD203B41FA5}">
                      <a16:colId xmlns:a16="http://schemas.microsoft.com/office/drawing/2014/main" val="774961612"/>
                    </a:ext>
                  </a:extLst>
                </a:gridCol>
                <a:gridCol w="2478857">
                  <a:extLst>
                    <a:ext uri="{9D8B030D-6E8A-4147-A177-3AD203B41FA5}">
                      <a16:colId xmlns:a16="http://schemas.microsoft.com/office/drawing/2014/main" val="2223269019"/>
                    </a:ext>
                  </a:extLst>
                </a:gridCol>
                <a:gridCol w="1239429">
                  <a:extLst>
                    <a:ext uri="{9D8B030D-6E8A-4147-A177-3AD203B41FA5}">
                      <a16:colId xmlns:a16="http://schemas.microsoft.com/office/drawing/2014/main" val="3443755885"/>
                    </a:ext>
                  </a:extLst>
                </a:gridCol>
              </a:tblGrid>
              <a:tr h="19903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057B7"/>
                          </a:solidFill>
                        </a:rPr>
                        <a:t>Address</a:t>
                      </a:r>
                      <a:r>
                        <a:rPr lang="en-US" sz="1200" dirty="0">
                          <a:solidFill>
                            <a:srgbClr val="0057B7"/>
                          </a:solidFill>
                        </a:rPr>
                        <a:t> - 3rd Floor, The Octagon, Middleborough, Colchester, CO1 1TG  </a:t>
                      </a:r>
                      <a:r>
                        <a:rPr lang="en-US" sz="1200" b="1" dirty="0">
                          <a:solidFill>
                            <a:srgbClr val="0057B7"/>
                          </a:solidFill>
                        </a:rPr>
                        <a:t>General Enquiries – </a:t>
                      </a:r>
                      <a:r>
                        <a:rPr lang="en-US" sz="1200" b="0" dirty="0">
                          <a:solidFill>
                            <a:srgbClr val="0057B7"/>
                          </a:solidFill>
                        </a:rPr>
                        <a:t>0333 207 2257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199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900" dirty="0">
                          <a:solidFill>
                            <a:srgbClr val="0057B8"/>
                          </a:solidFill>
                        </a:rPr>
                        <a:t>Name</a:t>
                      </a:r>
                      <a:endParaRPr lang="en-GB" sz="900" b="1" dirty="0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Role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Direct Dial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Email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Mobile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75704"/>
                  </a:ext>
                </a:extLst>
              </a:tr>
              <a:tr h="19122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Colchester Main Office</a:t>
                      </a:r>
                      <a:endParaRPr lang="en-GB" sz="1100" b="1" i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7515857"/>
                  </a:ext>
                </a:extLst>
              </a:tr>
              <a:tr h="191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0333 207 2257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colchester@archinsurance.com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276230"/>
                  </a:ext>
                </a:extLst>
              </a:tr>
              <a:tr h="19122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Colchester Management Team</a:t>
                      </a:r>
                      <a:endParaRPr lang="en-GB" sz="1100" b="1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b="0" i="0">
                        <a:solidFill>
                          <a:srgbClr val="58595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David Mann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dmann@archinsurance.com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07552 544 902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5261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Greg Lay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Broker Relationship Development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glay@archinsurance.com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07443 195 984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42006"/>
                  </a:ext>
                </a:extLst>
              </a:tr>
              <a:tr h="19408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Team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Robyn Davies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Team Manager – Motor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01206 258 707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rdavies@archinsurance.com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69511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 Treble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Senior Motor Trade Underwriter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0203 880 9754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jtreble@archinsurance.com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29723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Luke Perkins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Motor Trade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01206 675391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Luperkins@archinsurance.com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69235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Holly Reilly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Motor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01206 258 737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hreilly@archinsurance.com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16878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Liam Banks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Fleet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01206 258 189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lbanks@archinsurance.com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67083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Terry Golland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Fleet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01206 258389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terryg@archinsurance.com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84654"/>
                  </a:ext>
                </a:extLst>
              </a:tr>
              <a:tr h="194085">
                <a:tc gridSpan="5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Existing Business Underwriting Team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394134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Keith Wheatley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Property &amp; Casualty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01206 258 501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kwheatley@archinsurance.com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73076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Alex Miller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Senior Property &amp; Casualty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01206 258 194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amiller@archinsurance.com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38429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Elaine Dingwall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Property &amp; Casualty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01206 258746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edingwall@archinsurance.com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069982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Ian Catley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Property &amp; Casualty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01206 258570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icatley@archinsurance.com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46629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Matt Baxter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Property &amp; Casualty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mbaxter@archinsurance.com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7399"/>
                  </a:ext>
                </a:extLst>
              </a:tr>
              <a:tr h="194085">
                <a:tc gridSpan="5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New Business Underwriting Team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8CD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80040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Carlina Berger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Underwriting Team Manager – P&amp;C New Business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01206 258 767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cberger@archinsurance.com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07799 194916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4892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Sharni Andrews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Property &amp; Casualty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020 3890 1092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sandrews@archinsurance.com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858333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 Braxton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Trade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01206 258731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kbraxton@archinsurance.com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07341 101 068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3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1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18A40F-2323-A344-A2C5-F0663B7B9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79710"/>
              </p:ext>
            </p:extLst>
          </p:nvPr>
        </p:nvGraphicFramePr>
        <p:xfrm>
          <a:off x="1316780" y="673664"/>
          <a:ext cx="9036996" cy="5744046"/>
        </p:xfrm>
        <a:graphic>
          <a:graphicData uri="http://schemas.openxmlformats.org/drawingml/2006/table">
            <a:tbl>
              <a:tblPr bandRow="1"/>
              <a:tblGrid>
                <a:gridCol w="1466024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3062519">
                  <a:extLst>
                    <a:ext uri="{9D8B030D-6E8A-4147-A177-3AD203B41FA5}">
                      <a16:colId xmlns:a16="http://schemas.microsoft.com/office/drawing/2014/main" val="1823981698"/>
                    </a:ext>
                  </a:extLst>
                </a:gridCol>
                <a:gridCol w="1034041">
                  <a:extLst>
                    <a:ext uri="{9D8B030D-6E8A-4147-A177-3AD203B41FA5}">
                      <a16:colId xmlns:a16="http://schemas.microsoft.com/office/drawing/2014/main" val="3717352907"/>
                    </a:ext>
                  </a:extLst>
                </a:gridCol>
                <a:gridCol w="2212584">
                  <a:extLst>
                    <a:ext uri="{9D8B030D-6E8A-4147-A177-3AD203B41FA5}">
                      <a16:colId xmlns:a16="http://schemas.microsoft.com/office/drawing/2014/main" val="3238808018"/>
                    </a:ext>
                  </a:extLst>
                </a:gridCol>
                <a:gridCol w="1261828">
                  <a:extLst>
                    <a:ext uri="{9D8B030D-6E8A-4147-A177-3AD203B41FA5}">
                      <a16:colId xmlns:a16="http://schemas.microsoft.com/office/drawing/2014/main" val="3443755885"/>
                    </a:ext>
                  </a:extLst>
                </a:gridCol>
              </a:tblGrid>
              <a:tr h="253334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57B7"/>
                          </a:solidFill>
                        </a:rPr>
                        <a:t>3</a:t>
                      </a:r>
                      <a:r>
                        <a:rPr lang="en-US" sz="1100" baseline="30000" dirty="0">
                          <a:solidFill>
                            <a:srgbClr val="0057B7"/>
                          </a:solidFill>
                        </a:rPr>
                        <a:t>rd</a:t>
                      </a:r>
                      <a:r>
                        <a:rPr lang="en-US" sz="1100" dirty="0">
                          <a:solidFill>
                            <a:srgbClr val="0057B7"/>
                          </a:solidFill>
                        </a:rPr>
                        <a:t> Floor, The Onyx Building, 215 Bothwell Street</a:t>
                      </a:r>
                      <a:r>
                        <a:rPr lang="en-US" sz="1100">
                          <a:solidFill>
                            <a:srgbClr val="0057B7"/>
                          </a:solidFill>
                        </a:rPr>
                        <a:t>, Glasgow, G2 7EZ </a:t>
                      </a:r>
                      <a:r>
                        <a:rPr lang="en-US" sz="1100" dirty="0">
                          <a:solidFill>
                            <a:srgbClr val="0057B7"/>
                          </a:solidFill>
                        </a:rPr>
                        <a:t>. </a:t>
                      </a:r>
                      <a:r>
                        <a:rPr lang="en-US" sz="1100" b="1" dirty="0">
                          <a:solidFill>
                            <a:srgbClr val="0057B7"/>
                          </a:solidFill>
                        </a:rPr>
                        <a:t>General Enquiries – 0141 343 7575, Glasgow@archinsurance.com</a:t>
                      </a:r>
                    </a:p>
                  </a:txBody>
                  <a:tcPr marL="18371" marR="18371" marT="18371" marB="1837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20893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Glasgow Management Team</a:t>
                      </a:r>
                      <a:endParaRPr lang="en-GB" sz="11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71" marR="18371" marT="18371" marB="18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1000" b="0" i="0" dirty="0">
                        <a:solidFill>
                          <a:srgbClr val="58595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R w="12700" cmpd="sng"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238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Russell Caie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 Manager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0141 488 0081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rcaie@archinsurance.com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07872 821 626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5261"/>
                  </a:ext>
                </a:extLst>
              </a:tr>
              <a:tr h="238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Heather Rice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 Underwriting Manager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0141 488 0038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hrice@archinsurance.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07810 103 197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38469"/>
                  </a:ext>
                </a:extLst>
              </a:tr>
              <a:tr h="23866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Ross McNicol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Broker Relationship Development Manager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rmcnicol@archinsurance.com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07721 611 957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61456"/>
                  </a:ext>
                </a:extLst>
              </a:tr>
              <a:tr h="238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Mhairi Connolly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Team Manager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0141 488 0067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mconnolly@archinsurance.com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49410"/>
                  </a:ext>
                </a:extLst>
              </a:tr>
              <a:tr h="23866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Alan Williamson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Risk Control Manager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awilliamson@archinsurance.com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07866 566 993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02208"/>
                  </a:ext>
                </a:extLst>
              </a:tr>
              <a:tr h="23866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Glasgow New Business Team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238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Carole Storey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 (New Business)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0141 488 0027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cstorey@archinsurance.com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07881 262742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310714"/>
                  </a:ext>
                </a:extLst>
              </a:tr>
              <a:tr h="23866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 McGrady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 (New Business)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0141 343 8004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mmcgrady@archinsurance.com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07557 181 704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29723"/>
                  </a:ext>
                </a:extLst>
              </a:tr>
              <a:tr h="238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 Christie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Senior Fleet Underwriter (New Business)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0141 343 8108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achristie@archinsurance.com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07796 555 318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6350"/>
                  </a:ext>
                </a:extLst>
              </a:tr>
              <a:tr h="238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Louise Cochrane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Trade Underwriter (New &amp; Existing Business)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0141 468 9966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lcochrane@archinsurance.com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16878"/>
                  </a:ext>
                </a:extLst>
              </a:tr>
              <a:tr h="23866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Glasgow Existing Business Team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1883763"/>
                  </a:ext>
                </a:extLst>
              </a:tr>
              <a:tr h="238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Ian Taylor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 (Existing Business)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0141 488 0045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itaylor@archinsurance.com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181695"/>
                  </a:ext>
                </a:extLst>
              </a:tr>
              <a:tr h="23866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Tracy McAllister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  (Existing Business)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0141 488 0331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tmcallister@archinsurance.com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07920 701 849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879303"/>
                  </a:ext>
                </a:extLst>
              </a:tr>
              <a:tr h="238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Shona Bruce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Fleet Underwriter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(Existing Business)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0141 488 0204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sbruce@archinsurance.com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70396"/>
                  </a:ext>
                </a:extLst>
              </a:tr>
              <a:tr h="2386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Karen Arthur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Underwriter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(Existing Business)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0141 488 1294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karthur@archinsurance.com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506435"/>
                  </a:ext>
                </a:extLst>
              </a:tr>
              <a:tr h="2386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Argyle Russell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Apprentice Underwriter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0141 343 8306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arussell@archinsurance.com</a:t>
                      </a:r>
                      <a:endParaRPr lang="en-GB" sz="11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183611"/>
                  </a:ext>
                </a:extLst>
              </a:tr>
              <a:tr h="2386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Mackinnon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Apprentice Underwriter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0141 674 2043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jomackinnon@archinsurance.com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05447"/>
                  </a:ext>
                </a:extLst>
              </a:tr>
              <a:tr h="23866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Glasgow Financial Lines Team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225189"/>
                  </a:ext>
                </a:extLst>
              </a:tr>
              <a:tr h="378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Stephanie Watson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Professional Indemnity Senior Underwriter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0141 488 0031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swatson@archinsurance.com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07584 615 342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72675"/>
                  </a:ext>
                </a:extLst>
              </a:tr>
              <a:tr h="22979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Glasgow Credit Control Team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551516"/>
                  </a:ext>
                </a:extLst>
              </a:tr>
              <a:tr h="378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Stacey Caie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Credit Controller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0141 674 2044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scaie@archinsurance.com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3326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F949B9-7195-262F-61DD-DCC9574DAC6C}"/>
              </a:ext>
            </a:extLst>
          </p:cNvPr>
          <p:cNvSpPr txBox="1"/>
          <p:nvPr/>
        </p:nvSpPr>
        <p:spPr>
          <a:xfrm>
            <a:off x="2642532" y="274079"/>
            <a:ext cx="194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Glasgow</a:t>
            </a:r>
          </a:p>
        </p:txBody>
      </p:sp>
    </p:spTree>
    <p:extLst>
      <p:ext uri="{BB962C8B-B14F-4D97-AF65-F5344CB8AC3E}">
        <p14:creationId xmlns:p14="http://schemas.microsoft.com/office/powerpoint/2010/main" val="14729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EF5C2F-41DC-FC4E-A13A-67ED405E7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930835"/>
              </p:ext>
            </p:extLst>
          </p:nvPr>
        </p:nvGraphicFramePr>
        <p:xfrm>
          <a:off x="1224793" y="645559"/>
          <a:ext cx="8770314" cy="597608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422762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2449184">
                  <a:extLst>
                    <a:ext uri="{9D8B030D-6E8A-4147-A177-3AD203B41FA5}">
                      <a16:colId xmlns:a16="http://schemas.microsoft.com/office/drawing/2014/main" val="1823981698"/>
                    </a:ext>
                  </a:extLst>
                </a:gridCol>
                <a:gridCol w="1224592">
                  <a:extLst>
                    <a:ext uri="{9D8B030D-6E8A-4147-A177-3AD203B41FA5}">
                      <a16:colId xmlns:a16="http://schemas.microsoft.com/office/drawing/2014/main" val="774961612"/>
                    </a:ext>
                  </a:extLst>
                </a:gridCol>
                <a:gridCol w="2449184">
                  <a:extLst>
                    <a:ext uri="{9D8B030D-6E8A-4147-A177-3AD203B41FA5}">
                      <a16:colId xmlns:a16="http://schemas.microsoft.com/office/drawing/2014/main" val="2223269019"/>
                    </a:ext>
                  </a:extLst>
                </a:gridCol>
                <a:gridCol w="1224592">
                  <a:extLst>
                    <a:ext uri="{9D8B030D-6E8A-4147-A177-3AD203B41FA5}">
                      <a16:colId xmlns:a16="http://schemas.microsoft.com/office/drawing/2014/main" val="3443755885"/>
                    </a:ext>
                  </a:extLst>
                </a:gridCol>
              </a:tblGrid>
              <a:tr h="224753">
                <a:tc gridSpan="5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57B7"/>
                          </a:solidFill>
                        </a:rPr>
                        <a:t>Address -</a:t>
                      </a:r>
                      <a:r>
                        <a:rPr lang="en-US" sz="1200" dirty="0">
                          <a:solidFill>
                            <a:srgbClr val="0057B7"/>
                          </a:solidFill>
                        </a:rPr>
                        <a:t> 4th Floor, 100 Wellington Street, Leeds LS1 4LT </a:t>
                      </a:r>
                      <a:r>
                        <a:rPr lang="en-US" sz="1200" b="1" dirty="0">
                          <a:solidFill>
                            <a:srgbClr val="0057B7"/>
                          </a:solidFill>
                        </a:rPr>
                        <a:t>General Enquiries - </a:t>
                      </a:r>
                      <a:r>
                        <a:rPr lang="en-US" sz="1200" b="0" dirty="0">
                          <a:solidFill>
                            <a:srgbClr val="0057B7"/>
                          </a:solidFill>
                        </a:rPr>
                        <a:t>0333 207 2255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195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  <a:latin typeface="+mn-lt"/>
                        </a:rPr>
                        <a:t>Name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  <a:latin typeface="+mn-lt"/>
                        </a:rPr>
                        <a:t>Role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  <a:latin typeface="+mn-lt"/>
                        </a:rPr>
                        <a:t>Direct Dial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  <a:latin typeface="+mn-lt"/>
                        </a:rPr>
                        <a:t>Email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  <a:latin typeface="+mn-lt"/>
                        </a:rPr>
                        <a:t>Mobile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75704"/>
                  </a:ext>
                </a:extLst>
              </a:tr>
              <a:tr h="20998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Management Team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b="0" i="0">
                        <a:solidFill>
                          <a:srgbClr val="58595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Neil Wormald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0113 5397867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NWormald@archinsurance.com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07794 619827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5261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 Harrold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Broker Relationship Development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07340 409306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Rharrold@archinsurance.com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07340 409306  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38469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 Seal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 Underwriting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0113 5397861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JSeal@archinsurance.com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3546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Kathryn Langley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Team Manager EB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0113 5399104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KLangley@archinsurance.com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20785"/>
                  </a:ext>
                </a:extLst>
              </a:tr>
              <a:tr h="208767">
                <a:tc gridSpan="5"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Team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Russell Goodwill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P&amp;C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0113 5397712                  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Rgoodwill@archinsurance.com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69371"/>
                  </a:ext>
                </a:extLst>
              </a:tr>
              <a:tr h="20594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Craig Sharratt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Fleet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0113 5397627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csharratt@archinsurance.com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82221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 Douglas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&amp; C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0113 5399908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Adouglas@archinsurance.com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21552"/>
                  </a:ext>
                </a:extLst>
              </a:tr>
              <a:tr h="236356">
                <a:tc gridSpan="5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Existing Business Team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654918292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Tom Dyson Dip. CII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0113 5399049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TDyson@archinsurance.com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16878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Claire Thompson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0113 5397785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CThompson@archinsurance.com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73076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Hiran Habeeb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0113 5397858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HHabeeb@archinsurance.com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38429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 Mitchell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0113 5399033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BMitchell@archinsurance.com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4892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Dylan Jennings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apprentice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0113 539 9122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Djennings@archinsurance.com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953737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Sienna Fletcher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apprentice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0113 539 7702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Sfletcher@archinsurance.com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704006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Lauren Hall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apprentice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0113 539 7649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Lhall@archinsurance.com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50792"/>
                  </a:ext>
                </a:extLst>
              </a:tr>
              <a:tr h="236356">
                <a:tc gridSpan="5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Risk Control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451883763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 Chapman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 Risk Control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07968 082541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Achapman@archinsurance.com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81695"/>
                  </a:ext>
                </a:extLst>
              </a:tr>
              <a:tr h="236356">
                <a:tc gridSpan="5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Financial Lines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113003525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Colin Railton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 PI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0161 5041201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Crailton@archinsurance.com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07484 924892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61398"/>
                  </a:ext>
                </a:extLst>
              </a:tr>
              <a:tr h="236356">
                <a:tc gridSpan="5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394260194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P&amp;C Claims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0345 258 3880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commercial.claims@archinsurance.com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89609"/>
                  </a:ext>
                </a:extLst>
              </a:tr>
              <a:tr h="33976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Claims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0333 207 2262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NewUKmotorclaims@archinsurance.com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15710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Existing Claims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0345 128 7905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UKmotorclaims@archinsurance.com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027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D7A616-A4FF-4440-B0FA-4E48FC9A519E}"/>
              </a:ext>
            </a:extLst>
          </p:cNvPr>
          <p:cNvSpPr txBox="1"/>
          <p:nvPr/>
        </p:nvSpPr>
        <p:spPr>
          <a:xfrm>
            <a:off x="2684477" y="265690"/>
            <a:ext cx="2659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Leeds </a:t>
            </a:r>
          </a:p>
        </p:txBody>
      </p:sp>
    </p:spTree>
    <p:extLst>
      <p:ext uri="{BB962C8B-B14F-4D97-AF65-F5344CB8AC3E}">
        <p14:creationId xmlns:p14="http://schemas.microsoft.com/office/powerpoint/2010/main" val="81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18A40F-2323-A344-A2C5-F0663B7B9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66854"/>
              </p:ext>
            </p:extLst>
          </p:nvPr>
        </p:nvGraphicFramePr>
        <p:xfrm>
          <a:off x="1219201" y="874807"/>
          <a:ext cx="8878024" cy="4909037"/>
        </p:xfrm>
        <a:graphic>
          <a:graphicData uri="http://schemas.openxmlformats.org/drawingml/2006/table">
            <a:tbl>
              <a:tblPr bandRow="1"/>
              <a:tblGrid>
                <a:gridCol w="1441450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2478858">
                  <a:extLst>
                    <a:ext uri="{9D8B030D-6E8A-4147-A177-3AD203B41FA5}">
                      <a16:colId xmlns:a16="http://schemas.microsoft.com/office/drawing/2014/main" val="1823981698"/>
                    </a:ext>
                  </a:extLst>
                </a:gridCol>
                <a:gridCol w="179111">
                  <a:extLst>
                    <a:ext uri="{9D8B030D-6E8A-4147-A177-3AD203B41FA5}">
                      <a16:colId xmlns:a16="http://schemas.microsoft.com/office/drawing/2014/main" val="774961612"/>
                    </a:ext>
                  </a:extLst>
                </a:gridCol>
                <a:gridCol w="1060318">
                  <a:extLst>
                    <a:ext uri="{9D8B030D-6E8A-4147-A177-3AD203B41FA5}">
                      <a16:colId xmlns:a16="http://schemas.microsoft.com/office/drawing/2014/main" val="1143833735"/>
                    </a:ext>
                  </a:extLst>
                </a:gridCol>
                <a:gridCol w="239976">
                  <a:extLst>
                    <a:ext uri="{9D8B030D-6E8A-4147-A177-3AD203B41FA5}">
                      <a16:colId xmlns:a16="http://schemas.microsoft.com/office/drawing/2014/main" val="2223269019"/>
                    </a:ext>
                  </a:extLst>
                </a:gridCol>
                <a:gridCol w="2238882">
                  <a:extLst>
                    <a:ext uri="{9D8B030D-6E8A-4147-A177-3AD203B41FA5}">
                      <a16:colId xmlns:a16="http://schemas.microsoft.com/office/drawing/2014/main" val="1096235052"/>
                    </a:ext>
                  </a:extLst>
                </a:gridCol>
                <a:gridCol w="1239429">
                  <a:extLst>
                    <a:ext uri="{9D8B030D-6E8A-4147-A177-3AD203B41FA5}">
                      <a16:colId xmlns:a16="http://schemas.microsoft.com/office/drawing/2014/main" val="3443755885"/>
                    </a:ext>
                  </a:extLst>
                </a:gridCol>
              </a:tblGrid>
              <a:tr h="199039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dirty="0">
                          <a:solidFill>
                            <a:srgbClr val="0057B7"/>
                          </a:solidFill>
                        </a:rPr>
                        <a:t>Address -</a:t>
                      </a:r>
                      <a:r>
                        <a:rPr lang="en-US" sz="1200" dirty="0">
                          <a:solidFill>
                            <a:srgbClr val="0057B7"/>
                          </a:solidFill>
                        </a:rPr>
                        <a:t> 3</a:t>
                      </a:r>
                      <a:r>
                        <a:rPr lang="en-US" sz="1200" baseline="30000" dirty="0">
                          <a:solidFill>
                            <a:srgbClr val="0057B7"/>
                          </a:solidFill>
                        </a:rPr>
                        <a:t>rd</a:t>
                      </a:r>
                      <a:r>
                        <a:rPr lang="en-US" sz="1200" dirty="0">
                          <a:solidFill>
                            <a:srgbClr val="0057B7"/>
                          </a:solidFill>
                        </a:rPr>
                        <a:t> Floor, Corner Block, Quay Street, Manchester, M3 3HN  </a:t>
                      </a:r>
                      <a:r>
                        <a:rPr lang="en-US" sz="1200" b="1" dirty="0">
                          <a:solidFill>
                            <a:srgbClr val="0057B7"/>
                          </a:solidFill>
                        </a:rPr>
                        <a:t>General Enquiries - </a:t>
                      </a:r>
                      <a:r>
                        <a:rPr lang="en-US" sz="1200" b="0" dirty="0">
                          <a:solidFill>
                            <a:srgbClr val="0057B7"/>
                          </a:solidFill>
                        </a:rPr>
                        <a:t>0161 513 0117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199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900" dirty="0">
                          <a:solidFill>
                            <a:srgbClr val="0057B8"/>
                          </a:solidFill>
                        </a:rPr>
                        <a:t>Name</a:t>
                      </a:r>
                      <a:endParaRPr lang="en-GB" sz="900" b="1" dirty="0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Role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Direct Dial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900" b="1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Email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900" b="1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Mobile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75704"/>
                  </a:ext>
                </a:extLst>
              </a:tr>
              <a:tr h="191229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North-West Management Team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b="0" i="0">
                        <a:solidFill>
                          <a:srgbClr val="58595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spc="-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Janine Starkie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 Manager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900" dirty="0"/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jstarkie@archinsurance.com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jstarkie@archinsurance.com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07825 977 778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255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spc="-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Peter Howard BA (Hons) ACII 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 Underwriting Manager 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0161 240 9258 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0161 240 9258 </a:t>
                      </a:r>
                      <a:endParaRPr lang="en-GB" sz="900" dirty="0"/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phoward@archinsurance.com 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phoward@archinsurance.com 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07817 000 461 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38469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Alistair Conboy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Business Relationship Development Manager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900"/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Aconboy@archinsurance.com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07471 403 945</a:t>
                      </a:r>
                    </a:p>
                  </a:txBody>
                  <a:tcPr marL="46800" marR="46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3546"/>
                  </a:ext>
                </a:extLst>
              </a:tr>
              <a:tr h="194085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North-West New Business Team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Sophie Doyle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Fleet New Business Underwriter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0161 504 9521 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0161 235 6540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ssavage@archinsurance.com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Sdolye@archinusurance.com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69371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Pauline Spencer Dip CII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Fleet Underwriter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0161 240 9224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0161 240 9224</a:t>
                      </a:r>
                      <a:endParaRPr lang="en-GB" sz="900" dirty="0"/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pspencer@archinsurance.com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pspencer@archinsurance.com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6350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Vicky Leadbeater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Motor Trade Underwriter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0161 235 6569  </a:t>
                      </a:r>
                      <a:endParaRPr lang="en-GB" sz="900" dirty="0"/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vleadbeater@archinsurance.com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07340 837 280 </a:t>
                      </a:r>
                      <a:endParaRPr lang="en-US" sz="900" dirty="0"/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22323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Chris Harrop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Property &amp; Casualty Underwriter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0161 235 6547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Aconboy@archinsurance.com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charrop@archinsurance.com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07557 592 540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77575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Rachel Merriman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Property, Casualty and Motor Trade Underwriter</a:t>
                      </a:r>
                      <a:endParaRPr lang="en-US" dirty="0"/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0161 513 5718</a:t>
                      </a:r>
                      <a:endParaRPr lang="en-US" dirty="0"/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rmerriman@archinsurance.com</a:t>
                      </a:r>
                      <a:endParaRPr lang="en-US" dirty="0"/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37584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Sophie Jones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Property, Casualty and Motor Trade Underwriter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0161 235 6563</a:t>
                      </a: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0161 235 6563</a:t>
                      </a:r>
                      <a:endParaRPr lang="en-GB" sz="900" dirty="0"/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sojones@archinsurance.com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r>
                        <a:rPr lang="en-GB" sz="9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sojones@archinsurance.com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97304"/>
                  </a:ext>
                </a:extLst>
              </a:tr>
              <a:tr h="194085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North </a:t>
                      </a:r>
                      <a:r>
                        <a:rPr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-West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Existing Business Team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16878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Liz Feighery ACII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Property &amp; Casualty Underwriter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0161 240 3682 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0161 240 3682 </a:t>
                      </a:r>
                      <a:endParaRPr lang="en-GB" sz="900" dirty="0"/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efeighery@archinsurance.com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efeighery@archinsurance.com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73076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Gill Mayall Cert CII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Property, Casualty and Motor Trade Underwriter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0161 250 3221 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0161 250 3221 </a:t>
                      </a:r>
                      <a:endParaRPr lang="en-GB" sz="900" dirty="0"/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gmayall@archinsurance.com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gmayall@archinsurance.com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38429"/>
                  </a:ext>
                </a:extLst>
              </a:tr>
              <a:tr h="20944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Steve Wood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Property &amp; Casualty Underwriter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0161 235 6560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0161 235 6560</a:t>
                      </a:r>
                      <a:endParaRPr lang="en-GB" sz="900" dirty="0"/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swood@archinsurance.com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swood@archinsurance.com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469942"/>
                  </a:ext>
                </a:extLst>
              </a:tr>
              <a:tr h="2094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Paul Stagg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Team Manager and Motor Trade Underwriter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0161 235 6546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pstagg@archinsurance.com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7625" marR="47625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74029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Harry Dale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Property, Casualty and Motor Trade Underwriter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0161 513 5718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0113 539 9254</a:t>
                      </a:r>
                      <a:endParaRPr lang="en-GB" sz="900" dirty="0"/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rmerriman@archinsurance.com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hdale@archinsurance.com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804391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Richard Beedie Dip CII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Motor Fleet Underwriter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0161 240 0984 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0161 240 0984 </a:t>
                      </a:r>
                      <a:endParaRPr lang="en-GB" sz="900" dirty="0"/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rbeedie@archinsurance.com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rbeedie@archinsurance.com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70396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Karen Hilton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 Motor Fleet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0161 513 0147 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8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0161 513 0147 </a:t>
                      </a:r>
                      <a:endParaRPr lang="en-GB" sz="900" dirty="0"/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khilton@archinsurance.com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khilton@archinsurance.com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690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Financial Lines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BD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BD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B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B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32173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Colin Railton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PI Underwriter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0161 504 1201 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B7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0161 504 1201 </a:t>
                      </a:r>
                      <a:endParaRPr lang="en-GB" sz="900" dirty="0"/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crailton@archinsurance.com 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crailton@archinsurance.com 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07484 924 892 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2758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56D2E8-8DE3-4170-B5EC-B609F1A2C20D}"/>
              </a:ext>
            </a:extLst>
          </p:cNvPr>
          <p:cNvSpPr txBox="1"/>
          <p:nvPr/>
        </p:nvSpPr>
        <p:spPr>
          <a:xfrm>
            <a:off x="2642532" y="274079"/>
            <a:ext cx="231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Manchester</a:t>
            </a:r>
          </a:p>
        </p:txBody>
      </p:sp>
    </p:spTree>
    <p:extLst>
      <p:ext uri="{BB962C8B-B14F-4D97-AF65-F5344CB8AC3E}">
        <p14:creationId xmlns:p14="http://schemas.microsoft.com/office/powerpoint/2010/main" val="10452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56D2E8-8DE3-4170-B5EC-B609F1A2C20D}"/>
              </a:ext>
            </a:extLst>
          </p:cNvPr>
          <p:cNvSpPr txBox="1"/>
          <p:nvPr/>
        </p:nvSpPr>
        <p:spPr>
          <a:xfrm>
            <a:off x="2642532" y="274079"/>
            <a:ext cx="194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Redhill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90AACE-F60B-F575-4CD7-904D31224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93912"/>
              </p:ext>
            </p:extLst>
          </p:nvPr>
        </p:nvGraphicFramePr>
        <p:xfrm>
          <a:off x="1219201" y="874807"/>
          <a:ext cx="8876574" cy="4714805"/>
        </p:xfrm>
        <a:graphic>
          <a:graphicData uri="http://schemas.openxmlformats.org/drawingml/2006/table">
            <a:tbl>
              <a:tblPr bandRow="1"/>
              <a:tblGrid>
                <a:gridCol w="1440000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2478858">
                  <a:extLst>
                    <a:ext uri="{9D8B030D-6E8A-4147-A177-3AD203B41FA5}">
                      <a16:colId xmlns:a16="http://schemas.microsoft.com/office/drawing/2014/main" val="1823981698"/>
                    </a:ext>
                  </a:extLst>
                </a:gridCol>
                <a:gridCol w="1239429">
                  <a:extLst>
                    <a:ext uri="{9D8B030D-6E8A-4147-A177-3AD203B41FA5}">
                      <a16:colId xmlns:a16="http://schemas.microsoft.com/office/drawing/2014/main" val="774961612"/>
                    </a:ext>
                  </a:extLst>
                </a:gridCol>
                <a:gridCol w="2478858">
                  <a:extLst>
                    <a:ext uri="{9D8B030D-6E8A-4147-A177-3AD203B41FA5}">
                      <a16:colId xmlns:a16="http://schemas.microsoft.com/office/drawing/2014/main" val="2223269019"/>
                    </a:ext>
                  </a:extLst>
                </a:gridCol>
                <a:gridCol w="1239429">
                  <a:extLst>
                    <a:ext uri="{9D8B030D-6E8A-4147-A177-3AD203B41FA5}">
                      <a16:colId xmlns:a16="http://schemas.microsoft.com/office/drawing/2014/main" val="3443755885"/>
                    </a:ext>
                  </a:extLst>
                </a:gridCol>
              </a:tblGrid>
              <a:tr h="19903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rgbClr val="0057B7"/>
                          </a:solidFill>
                        </a:rPr>
                        <a:t>Address</a:t>
                      </a:r>
                      <a:r>
                        <a:rPr lang="en-US" sz="1200">
                          <a:solidFill>
                            <a:srgbClr val="0057B7"/>
                          </a:solidFill>
                        </a:rPr>
                        <a:t> - Abbey House, 25 Clarendon Road, Redhill, Surrey RH1 1QZ  </a:t>
                      </a:r>
                      <a:r>
                        <a:rPr lang="en-US" sz="1200" b="1">
                          <a:solidFill>
                            <a:srgbClr val="0057B7"/>
                          </a:solidFill>
                        </a:rPr>
                        <a:t>General Enquiries – </a:t>
                      </a:r>
                      <a:r>
                        <a:rPr lang="en-US" sz="1200" b="0">
                          <a:solidFill>
                            <a:srgbClr val="0057B7"/>
                          </a:solidFill>
                        </a:rPr>
                        <a:t>0333 207 2256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24494" marR="24494" marT="24494" marB="24494"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199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900">
                          <a:solidFill>
                            <a:srgbClr val="0057B8"/>
                          </a:solidFill>
                        </a:rPr>
                        <a:t>Name</a:t>
                      </a:r>
                      <a:endParaRPr lang="en-GB" sz="900" b="1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>
                          <a:solidFill>
                            <a:srgbClr val="0057B8"/>
                          </a:solidFill>
                        </a:rPr>
                        <a:t>Role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>
                          <a:solidFill>
                            <a:srgbClr val="0057B8"/>
                          </a:solidFill>
                        </a:rPr>
                        <a:t>Direct Dial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>
                          <a:solidFill>
                            <a:srgbClr val="0057B8"/>
                          </a:solidFill>
                        </a:rPr>
                        <a:t>Email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900" b="1">
                          <a:solidFill>
                            <a:srgbClr val="0057B8"/>
                          </a:solidFill>
                        </a:rPr>
                        <a:t>Mobile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75704"/>
                  </a:ext>
                </a:extLst>
              </a:tr>
              <a:tr h="19122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 Team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515857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Andy Poole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07407 796106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apoole@archinsurance.com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87154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Dean King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Broker Relationship Development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07501 728170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dking@archinsurance.com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40072"/>
                  </a:ext>
                </a:extLst>
              </a:tr>
              <a:tr h="191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Paul Evans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Branch Underwriting Manager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01737 925 169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pevans@archinsurance.com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07827 276 310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393926"/>
                  </a:ext>
                </a:extLst>
              </a:tr>
              <a:tr h="19122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New Business Team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b="0" i="0">
                        <a:solidFill>
                          <a:srgbClr val="58595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E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Metesh Kakad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Underwriting Team Manager – New Business/ Senior Underwriter – Motor Trade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01737 925 345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mkakad@archinsurance.com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07468 752 892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39121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Callum Thompson</a:t>
                      </a:r>
                    </a:p>
                  </a:txBody>
                  <a:tcPr marL="38099" marR="38099" marT="38099" marB="380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Underwriter – P&amp;C</a:t>
                      </a:r>
                    </a:p>
                  </a:txBody>
                  <a:tcPr marL="38099" marR="38099" marT="38099" marB="380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effectLst/>
                        </a:rPr>
                        <a:t>020 8145 8274</a:t>
                      </a:r>
                      <a:endParaRPr lang="en-US" dirty="0"/>
                    </a:p>
                  </a:txBody>
                  <a:tcPr marL="38099" marR="38099" marT="38099" marB="380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cthompson@archinsurance.com</a:t>
                      </a:r>
                    </a:p>
                  </a:txBody>
                  <a:tcPr marL="38099" marR="38099" marT="38099" marB="380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099" marR="38099" marT="38099" marB="380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5261"/>
                  </a:ext>
                </a:extLst>
              </a:tr>
              <a:tr h="21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Sinead Barrett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Underwriter – Motor Trade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01737 955 756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sbarrett@archinsurance.com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38469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 Donnan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Underwriter – P&amp;C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01737 925024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mdonnan@archinsurance.com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77807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Richard Hope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Senior Underwriter – P&amp;C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rhope@archinsurance.com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171941"/>
                  </a:ext>
                </a:extLst>
              </a:tr>
              <a:tr h="19408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Existing Business Team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George Dixon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Team Manager -  Existing Business/ Senior Underwriter – P&amp;C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01737 907261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gdixon@archinsurance.com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08517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Suzanne Ferguson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01737 925 179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sferguson@archinsurance.com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29723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Melissa Cantero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 – P&amp;C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01737 925 179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mcantero@archinsurance.com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87430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 Donnan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 – P&amp;C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01737 925 024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mdonnan@archinsurance.com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6350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Richard Clarke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Senior Underwriter – Motor Trade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01737 925 177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rclarke@archinsurance.com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16878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Daniel Blow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Senior Underwriter – Motor Trade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07721 732424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dblow@archinsurance.com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57023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Laurence Mundy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Apprentice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01737 907 112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lmundy@archinsurance.com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02844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Ollie Bellingham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Apprentice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020 3884 0495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obellingham@archinsurance.com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28058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F955B-5452-316A-97AE-6E131E37D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8466"/>
              </p:ext>
            </p:extLst>
          </p:nvPr>
        </p:nvGraphicFramePr>
        <p:xfrm>
          <a:off x="1219203" y="6010054"/>
          <a:ext cx="8876572" cy="640080"/>
        </p:xfrm>
        <a:graphic>
          <a:graphicData uri="http://schemas.openxmlformats.org/drawingml/2006/table">
            <a:tbl>
              <a:tblPr bandRow="1"/>
              <a:tblGrid>
                <a:gridCol w="1479429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2471853">
                  <a:extLst>
                    <a:ext uri="{9D8B030D-6E8A-4147-A177-3AD203B41FA5}">
                      <a16:colId xmlns:a16="http://schemas.microsoft.com/office/drawing/2014/main" val="1823981698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616980042"/>
                    </a:ext>
                  </a:extLst>
                </a:gridCol>
                <a:gridCol w="4088949">
                  <a:extLst>
                    <a:ext uri="{9D8B030D-6E8A-4147-A177-3AD203B41FA5}">
                      <a16:colId xmlns:a16="http://schemas.microsoft.com/office/drawing/2014/main" val="2223269019"/>
                    </a:ext>
                  </a:extLst>
                </a:gridCol>
              </a:tblGrid>
              <a:tr h="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General Contact Numbers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263787"/>
                  </a:ext>
                </a:extLst>
              </a:tr>
              <a:tr h="183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Premium Credit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0344 736 9836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 Helpdesk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                                                                                                        01179 452 950 / 2954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52104"/>
                  </a:ext>
                </a:extLst>
              </a:tr>
              <a:tr h="183362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Non-Motor Claims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0345 258 3880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 Claims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0333 207 2262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2932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F2C827-61AB-8C5A-7C7A-F3D36ADCB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46885"/>
              </p:ext>
            </p:extLst>
          </p:nvPr>
        </p:nvGraphicFramePr>
        <p:xfrm>
          <a:off x="1219201" y="5586473"/>
          <a:ext cx="8876574" cy="426720"/>
        </p:xfrm>
        <a:graphic>
          <a:graphicData uri="http://schemas.openxmlformats.org/drawingml/2006/table">
            <a:tbl>
              <a:tblPr bandRow="1"/>
              <a:tblGrid>
                <a:gridCol w="1440000">
                  <a:extLst>
                    <a:ext uri="{9D8B030D-6E8A-4147-A177-3AD203B41FA5}">
                      <a16:colId xmlns:a16="http://schemas.microsoft.com/office/drawing/2014/main" val="3593173219"/>
                    </a:ext>
                  </a:extLst>
                </a:gridCol>
                <a:gridCol w="2478858">
                  <a:extLst>
                    <a:ext uri="{9D8B030D-6E8A-4147-A177-3AD203B41FA5}">
                      <a16:colId xmlns:a16="http://schemas.microsoft.com/office/drawing/2014/main" val="1744369779"/>
                    </a:ext>
                  </a:extLst>
                </a:gridCol>
                <a:gridCol w="1239429">
                  <a:extLst>
                    <a:ext uri="{9D8B030D-6E8A-4147-A177-3AD203B41FA5}">
                      <a16:colId xmlns:a16="http://schemas.microsoft.com/office/drawing/2014/main" val="280800580"/>
                    </a:ext>
                  </a:extLst>
                </a:gridCol>
                <a:gridCol w="2478858">
                  <a:extLst>
                    <a:ext uri="{9D8B030D-6E8A-4147-A177-3AD203B41FA5}">
                      <a16:colId xmlns:a16="http://schemas.microsoft.com/office/drawing/2014/main" val="2912965730"/>
                    </a:ext>
                  </a:extLst>
                </a:gridCol>
                <a:gridCol w="1239429">
                  <a:extLst>
                    <a:ext uri="{9D8B030D-6E8A-4147-A177-3AD203B41FA5}">
                      <a16:colId xmlns:a16="http://schemas.microsoft.com/office/drawing/2014/main" val="4246448055"/>
                    </a:ext>
                  </a:extLst>
                </a:gridCol>
              </a:tblGrid>
              <a:tr h="19408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Professional Indemnity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683927203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Patrick Murphy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 - PI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020 7621 4566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pmurphy@archinsurance.com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8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73C5EA-30EB-6FEB-1F68-1958FCA83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76710"/>
              </p:ext>
            </p:extLst>
          </p:nvPr>
        </p:nvGraphicFramePr>
        <p:xfrm>
          <a:off x="141857" y="807752"/>
          <a:ext cx="6125593" cy="3452244"/>
        </p:xfrm>
        <a:graphic>
          <a:graphicData uri="http://schemas.openxmlformats.org/drawingml/2006/table">
            <a:tbl>
              <a:tblPr bandRow="1"/>
              <a:tblGrid>
                <a:gridCol w="1409426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4265529902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val="2189445199"/>
                    </a:ext>
                  </a:extLst>
                </a:gridCol>
                <a:gridCol w="1688841">
                  <a:extLst>
                    <a:ext uri="{9D8B030D-6E8A-4147-A177-3AD203B41FA5}">
                      <a16:colId xmlns:a16="http://schemas.microsoft.com/office/drawing/2014/main" val="512715589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893661315"/>
                    </a:ext>
                  </a:extLst>
                </a:gridCol>
              </a:tblGrid>
              <a:tr h="19903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057B7"/>
                          </a:solidFill>
                        </a:rPr>
                        <a:t>Address - </a:t>
                      </a:r>
                      <a:r>
                        <a:rPr lang="en-GB" sz="1100" dirty="0">
                          <a:solidFill>
                            <a:srgbClr val="0057B7"/>
                          </a:solidFill>
                        </a:rPr>
                        <a:t>2nd Floor, South Suite, Tagus House, Ocean Village, Southampton, SO14 3TJ</a:t>
                      </a:r>
                      <a:endParaRPr lang="en-GB" sz="1100" b="1" dirty="0">
                        <a:solidFill>
                          <a:srgbClr val="0057B7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199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900" dirty="0">
                          <a:solidFill>
                            <a:srgbClr val="0057B8"/>
                          </a:solidFill>
                        </a:rPr>
                        <a:t>Name</a:t>
                      </a:r>
                      <a:endParaRPr lang="en-GB" sz="900" b="1" dirty="0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Role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Direct Dial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Email</a:t>
                      </a:r>
                      <a:endParaRPr lang="en-GB" dirty="0"/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Mobile</a:t>
                      </a:r>
                      <a:endParaRPr lang="en-GB" dirty="0"/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75704"/>
                  </a:ext>
                </a:extLst>
              </a:tr>
              <a:tr h="19122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Southampton Management Team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Janice Mullan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023 8212 6297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jmullan@archinsurance.com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07483 929454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5261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Julian Beard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Broker Development Relationship Manager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023 8212 6284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jbeard@archinsurance.com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07436 600 796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68353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Randal Jones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 Portfolio Underwriting Manager 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0117 457 3557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rjones@archinsurance.com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07812 144211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3546"/>
                  </a:ext>
                </a:extLst>
              </a:tr>
              <a:tr h="19408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Team Property &amp; Casualty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Claire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Dikyar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Team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023 8212 5574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cdikyar@archinsurance.com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69371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Arthur Goddard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023 8212 6260 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ag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oddard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@archinsurance.com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29723"/>
                  </a:ext>
                </a:extLst>
              </a:tr>
              <a:tr h="300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Chloe Baker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023 8212 6266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cbaker@archinsurance.com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6350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Nathan Phillips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023 8212 6203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nphillips@archinsurance.com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73076"/>
                  </a:ext>
                </a:extLst>
              </a:tr>
              <a:tr h="19408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Team Professional Indemnity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83763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Boris Milanov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Apprentice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0161 235 6530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bmilanov@archinsurance.com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4263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30796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DFF3C6-19B5-00E9-D6B3-BD4F93D93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06991"/>
              </p:ext>
            </p:extLst>
          </p:nvPr>
        </p:nvGraphicFramePr>
        <p:xfrm>
          <a:off x="6373118" y="807752"/>
          <a:ext cx="5725913" cy="5335711"/>
        </p:xfrm>
        <a:graphic>
          <a:graphicData uri="http://schemas.openxmlformats.org/drawingml/2006/table">
            <a:tbl>
              <a:tblPr bandRow="1"/>
              <a:tblGrid>
                <a:gridCol w="1037210">
                  <a:extLst>
                    <a:ext uri="{9D8B030D-6E8A-4147-A177-3AD203B41FA5}">
                      <a16:colId xmlns:a16="http://schemas.microsoft.com/office/drawing/2014/main" val="362986095"/>
                    </a:ext>
                  </a:extLst>
                </a:gridCol>
                <a:gridCol w="140734">
                  <a:extLst>
                    <a:ext uri="{9D8B030D-6E8A-4147-A177-3AD203B41FA5}">
                      <a16:colId xmlns:a16="http://schemas.microsoft.com/office/drawing/2014/main" val="2660865386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4265529902"/>
                    </a:ext>
                  </a:extLst>
                </a:gridCol>
                <a:gridCol w="802431">
                  <a:extLst>
                    <a:ext uri="{9D8B030D-6E8A-4147-A177-3AD203B41FA5}">
                      <a16:colId xmlns:a16="http://schemas.microsoft.com/office/drawing/2014/main" val="2189445199"/>
                    </a:ext>
                  </a:extLst>
                </a:gridCol>
                <a:gridCol w="1688841">
                  <a:extLst>
                    <a:ext uri="{9D8B030D-6E8A-4147-A177-3AD203B41FA5}">
                      <a16:colId xmlns:a16="http://schemas.microsoft.com/office/drawing/2014/main" val="512715589"/>
                    </a:ext>
                  </a:extLst>
                </a:gridCol>
                <a:gridCol w="759742">
                  <a:extLst>
                    <a:ext uri="{9D8B030D-6E8A-4147-A177-3AD203B41FA5}">
                      <a16:colId xmlns:a16="http://schemas.microsoft.com/office/drawing/2014/main" val="893661315"/>
                    </a:ext>
                  </a:extLst>
                </a:gridCol>
              </a:tblGrid>
              <a:tr h="19903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rgbClr val="0057B7"/>
                          </a:solidFill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57B7"/>
                          </a:solidFill>
                        </a:rPr>
                        <a:t>General Enquiries - </a:t>
                      </a:r>
                      <a:r>
                        <a:rPr lang="en-GB" sz="1100" b="0" dirty="0">
                          <a:solidFill>
                            <a:srgbClr val="0057B7"/>
                          </a:solidFill>
                        </a:rPr>
                        <a:t>0117 313 3316    </a:t>
                      </a:r>
                      <a:r>
                        <a:rPr lang="en-GB" sz="1100" b="1" dirty="0">
                          <a:solidFill>
                            <a:srgbClr val="0057B7"/>
                          </a:solidFill>
                        </a:rPr>
                        <a:t>Email</a:t>
                      </a:r>
                      <a:r>
                        <a:rPr lang="en-GB" sz="1100" b="0" dirty="0">
                          <a:solidFill>
                            <a:srgbClr val="0057B7"/>
                          </a:solidFill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65B5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Southampton@archinsurance.com</a:t>
                      </a:r>
                      <a:r>
                        <a:rPr lang="en-GB" sz="1100" b="0" dirty="0">
                          <a:solidFill>
                            <a:srgbClr val="0065B5"/>
                          </a:solidFill>
                        </a:rPr>
                        <a:t> 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92856"/>
                  </a:ext>
                </a:extLst>
              </a:tr>
              <a:tr h="19903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900" dirty="0">
                          <a:solidFill>
                            <a:srgbClr val="0057B8"/>
                          </a:solidFill>
                        </a:rPr>
                        <a:t>Name</a:t>
                      </a:r>
                      <a:endParaRPr lang="en-GB" sz="900" b="1" dirty="0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900" b="1">
                        <a:solidFill>
                          <a:srgbClr val="0057B8"/>
                        </a:solidFill>
                      </a:endParaRP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Role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Direct Dial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Email</a:t>
                      </a:r>
                      <a:endParaRPr lang="en-GB" dirty="0"/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057B8"/>
                          </a:solidFill>
                        </a:rPr>
                        <a:t>Mobile</a:t>
                      </a:r>
                      <a:endParaRPr lang="en-GB" dirty="0"/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75704"/>
                  </a:ext>
                </a:extLst>
              </a:tr>
              <a:tr h="19122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Existing Business Team Property and Casualty</a:t>
                      </a:r>
                    </a:p>
                  </a:txBody>
                  <a:tcPr marL="24495" marR="24495" marT="24495" marB="24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C2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341186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Alan Bradbrook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Existing Business Team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Existing Business Team Manager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023 8212 3550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abradbrook@archinsurance.com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07484 583686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5261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Nia James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023 8212 6212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njames@archinsurance.com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38469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Jacob Denman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023 8212 5659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jdenman@archinsurance.com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68353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Hazel Addington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023 8212 7691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haddington@archinsurance.com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3546"/>
                  </a:ext>
                </a:extLst>
              </a:tr>
              <a:tr h="28595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Katie Dalmas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Apprentice Underwriter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023 8212 0328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kdalmas@archinsurance.com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841995"/>
                  </a:ext>
                </a:extLst>
              </a:tr>
              <a:tr h="2859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Dylan Hall-Jones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Apprentice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023 8212 6668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Dhall-jones@archinsurance.com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53296"/>
                  </a:ext>
                </a:extLst>
              </a:tr>
              <a:tr h="2859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 King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Underwriting Apprentice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023 8212 6605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Jking@archinsurance.com</a:t>
                      </a: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099" marR="38099" marT="38099" marB="38099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33628"/>
                  </a:ext>
                </a:extLst>
              </a:tr>
              <a:tr h="177282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Team Motor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75017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Paul Avery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Team Manager (Motor Trade New Business)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Team Manager (Motor Trade New Business)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023 8212 6215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pavery@archinsurance.com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69371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Audrey Cooper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New Business Underwriter (Fleet)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New Business Underwriter (Fleet)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023 8212 6274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acooper@archinsurance.com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29723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Rachael Healey-Neal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Underwriter (Motor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Business Underwriter (Motor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023 8212 6190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Rhealey-neal@archinsurance.com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6350"/>
                  </a:ext>
                </a:extLst>
              </a:tr>
              <a:tr h="194085">
                <a:tc gridSpan="6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Existing Business Team Motor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57635"/>
                  </a:ext>
                </a:extLst>
              </a:tr>
              <a:tr h="186310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David Barrett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Renewal Underwriter (Fleet)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Renewal Underwriter (Fleet)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023 8212 5580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dbarrett@archinsurance.com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73076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 Cardy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Renewal Underwriter (Fleet/Motor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Renewal Underwriter (Fleet/Motor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023 8212 6280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rcardy@archinsurance.com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931780"/>
                  </a:ext>
                </a:extLst>
              </a:tr>
              <a:tr h="19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Julia Budd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Renewal Underwriter </a:t>
                      </a:r>
                    </a:p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Renewal Underwriter (Motor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023 8212 3589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jbudd@archinsurance.com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14500"/>
                  </a:ext>
                </a:extLst>
              </a:tr>
              <a:tr h="19408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Leo Burton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Apprentice Underwriter (Motor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Apprentice Underwriter (Motor Trade)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023 8212 3579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lburton@archinsurance.com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524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7C88A9-FD44-E9A0-8A7F-AAD3C3C37D05}"/>
              </a:ext>
            </a:extLst>
          </p:cNvPr>
          <p:cNvSpPr txBox="1"/>
          <p:nvPr/>
        </p:nvSpPr>
        <p:spPr>
          <a:xfrm>
            <a:off x="2642531" y="274079"/>
            <a:ext cx="251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Southampton</a:t>
            </a:r>
          </a:p>
        </p:txBody>
      </p:sp>
    </p:spTree>
    <p:extLst>
      <p:ext uri="{BB962C8B-B14F-4D97-AF65-F5344CB8AC3E}">
        <p14:creationId xmlns:p14="http://schemas.microsoft.com/office/powerpoint/2010/main" val="41475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rch Insurance Theme Colours">
      <a:dk1>
        <a:srgbClr val="0057B8"/>
      </a:dk1>
      <a:lt1>
        <a:srgbClr val="FFFFFF"/>
      </a:lt1>
      <a:dk2>
        <a:srgbClr val="333F48"/>
      </a:dk2>
      <a:lt2>
        <a:srgbClr val="5BC2E7"/>
      </a:lt2>
      <a:accent1>
        <a:srgbClr val="99C220"/>
      </a:accent1>
      <a:accent2>
        <a:srgbClr val="009CA6"/>
      </a:accent2>
      <a:accent3>
        <a:srgbClr val="5F249F"/>
      </a:accent3>
      <a:accent4>
        <a:srgbClr val="0057B8"/>
      </a:accent4>
      <a:accent5>
        <a:srgbClr val="0057B8"/>
      </a:accent5>
      <a:accent6>
        <a:srgbClr val="0057B8"/>
      </a:accent6>
      <a:hlink>
        <a:srgbClr val="333E48"/>
      </a:hlink>
      <a:folHlink>
        <a:srgbClr val="333E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9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Arch Insurance Theme Colours">
      <a:dk1>
        <a:srgbClr val="0057B8"/>
      </a:dk1>
      <a:lt1>
        <a:srgbClr val="FFFFFF"/>
      </a:lt1>
      <a:dk2>
        <a:srgbClr val="333F48"/>
      </a:dk2>
      <a:lt2>
        <a:srgbClr val="5BC2E7"/>
      </a:lt2>
      <a:accent1>
        <a:srgbClr val="99C220"/>
      </a:accent1>
      <a:accent2>
        <a:srgbClr val="009CA6"/>
      </a:accent2>
      <a:accent3>
        <a:srgbClr val="5F249F"/>
      </a:accent3>
      <a:accent4>
        <a:srgbClr val="0057B8"/>
      </a:accent4>
      <a:accent5>
        <a:srgbClr val="0057B8"/>
      </a:accent5>
      <a:accent6>
        <a:srgbClr val="0057B8"/>
      </a:accent6>
      <a:hlink>
        <a:srgbClr val="333E48"/>
      </a:hlink>
      <a:folHlink>
        <a:srgbClr val="333E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9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quiresupdating_x003f_ xmlns="1d149721-7c29-4307-90ca-e8bad9333c99">false</Requiresupdating_x003f_>
    <TaxCatchAll xmlns="048ac9fa-bfce-44ad-b8a3-464cb3ed524a" xsi:nil="true"/>
    <lcf76f155ced4ddcb4097134ff3c332f xmlns="1d149721-7c29-4307-90ca-e8bad9333c9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32EFC4FF9D45990C522CE980C229" ma:contentTypeVersion="20" ma:contentTypeDescription="Create a new document." ma:contentTypeScope="" ma:versionID="c48fa2e10bf9c348f57bd573f03152e3">
  <xsd:schema xmlns:xsd="http://www.w3.org/2001/XMLSchema" xmlns:xs="http://www.w3.org/2001/XMLSchema" xmlns:p="http://schemas.microsoft.com/office/2006/metadata/properties" xmlns:ns2="1d149721-7c29-4307-90ca-e8bad9333c99" xmlns:ns3="048ac9fa-bfce-44ad-b8a3-464cb3ed524a" targetNamespace="http://schemas.microsoft.com/office/2006/metadata/properties" ma:root="true" ma:fieldsID="6a1b4a1a6a5906a364a418bdbb08bc56" ns2:_="" ns3:_="">
    <xsd:import namespace="1d149721-7c29-4307-90ca-e8bad9333c99"/>
    <xsd:import namespace="048ac9fa-bfce-44ad-b8a3-464cb3ed52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Requiresupdating_x003f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49721-7c29-4307-90ca-e8bad9333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5019fdb-bad5-4652-a05b-b2497995f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quiresupdating_x003f_" ma:index="23" nillable="true" ma:displayName="Requires updating?" ma:default="0" ma:format="Dropdown" ma:internalName="Requiresupdating_x003f_">
      <xsd:simpleType>
        <xsd:restriction base="dms:Boolea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ac9fa-bfce-44ad-b8a3-464cb3ed524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7fb5a6b-6201-4a12-a947-06070505ebb0}" ma:internalName="TaxCatchAll" ma:showField="CatchAllData" ma:web="048ac9fa-bfce-44ad-b8a3-464cb3ed52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932890-0CDA-4BAF-8525-1D15CA54CD1B}">
  <ds:schemaRefs>
    <ds:schemaRef ds:uri="http://schemas.microsoft.com/office/2006/documentManagement/types"/>
    <ds:schemaRef ds:uri="http://schemas.openxmlformats.org/package/2006/metadata/core-properties"/>
    <ds:schemaRef ds:uri="ff00c59b-e96a-4cca-8a50-4520a742d3aa"/>
    <ds:schemaRef ds:uri="http://purl.org/dc/terms/"/>
    <ds:schemaRef ds:uri="62dc39ee-9a15-4685-9397-639cd1291db3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1d149721-7c29-4307-90ca-e8bad9333c99"/>
    <ds:schemaRef ds:uri="048ac9fa-bfce-44ad-b8a3-464cb3ed524a"/>
  </ds:schemaRefs>
</ds:datastoreItem>
</file>

<file path=customXml/itemProps2.xml><?xml version="1.0" encoding="utf-8"?>
<ds:datastoreItem xmlns:ds="http://schemas.openxmlformats.org/officeDocument/2006/customXml" ds:itemID="{434CCB10-7BE2-4D95-B77E-624F97B80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49721-7c29-4307-90ca-e8bad9333c99"/>
    <ds:schemaRef ds:uri="048ac9fa-bfce-44ad-b8a3-464cb3ed5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2D035-3EB6-4789-8E05-C1315B288E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2851</Words>
  <Application>Microsoft Office PowerPoint</Application>
  <PresentationFormat>Widescreen</PresentationFormat>
  <Paragraphs>864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System Font Regular</vt:lpstr>
      <vt:lpstr>1_Office Theme</vt:lpstr>
      <vt:lpstr>2_Office Theme</vt:lpstr>
      <vt:lpstr>Arch’s UK Regional Contact 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Regional Contact Sheets</dc:title>
  <dc:creator>McNamara, Lauren</dc:creator>
  <cp:lastModifiedBy>Henderson, Alison</cp:lastModifiedBy>
  <cp:revision>230</cp:revision>
  <dcterms:created xsi:type="dcterms:W3CDTF">2022-01-17T09:14:43Z</dcterms:created>
  <dcterms:modified xsi:type="dcterms:W3CDTF">2025-02-13T15:34:28Z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0x010100662732EFC4FF9D45990C522CE980C229</vt:lpwstr>
  </property>
  <property fmtid="{D5CDD505-2E9C-101B-9397-08002B2CF9AE}" pid="3" name="Order">
    <vt:r8>746200</vt:r8>
  </property>
  <property fmtid="{D5CDD505-2E9C-101B-9397-08002B2CF9AE}" pid="4" name="MediaServiceImageTags">
    <vt:lpwstr/>
  </property>
</Properties>
</file>